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4343" r:id="rId2"/>
    <p:sldMasterId id="2147484370" r:id="rId3"/>
    <p:sldMasterId id="2147484382" r:id="rId4"/>
    <p:sldMasterId id="2147484394" r:id="rId5"/>
    <p:sldMasterId id="2147484406" r:id="rId6"/>
  </p:sldMasterIdLst>
  <p:notesMasterIdLst>
    <p:notesMasterId r:id="rId26"/>
  </p:notesMasterIdLst>
  <p:handoutMasterIdLst>
    <p:handoutMasterId r:id="rId27"/>
  </p:handoutMasterIdLst>
  <p:sldIdLst>
    <p:sldId id="6195" r:id="rId7"/>
    <p:sldId id="6445" r:id="rId8"/>
    <p:sldId id="6433" r:id="rId9"/>
    <p:sldId id="6430" r:id="rId10"/>
    <p:sldId id="6453" r:id="rId11"/>
    <p:sldId id="6454" r:id="rId12"/>
    <p:sldId id="6446" r:id="rId13"/>
    <p:sldId id="6447" r:id="rId14"/>
    <p:sldId id="6468" r:id="rId15"/>
    <p:sldId id="6469" r:id="rId16"/>
    <p:sldId id="6466" r:id="rId17"/>
    <p:sldId id="6467" r:id="rId18"/>
    <p:sldId id="6462" r:id="rId19"/>
    <p:sldId id="6463" r:id="rId20"/>
    <p:sldId id="6461" r:id="rId21"/>
    <p:sldId id="6458" r:id="rId22"/>
    <p:sldId id="6459" r:id="rId23"/>
    <p:sldId id="6449" r:id="rId24"/>
    <p:sldId id="6376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45C235D-D85B-435C-BA27-F161F693ADDB}">
          <p14:sldIdLst>
            <p14:sldId id="6195"/>
            <p14:sldId id="6445"/>
            <p14:sldId id="6433"/>
            <p14:sldId id="6430"/>
            <p14:sldId id="6453"/>
            <p14:sldId id="6454"/>
            <p14:sldId id="6446"/>
            <p14:sldId id="6447"/>
            <p14:sldId id="6468"/>
            <p14:sldId id="6469"/>
            <p14:sldId id="6466"/>
            <p14:sldId id="6467"/>
            <p14:sldId id="6462"/>
            <p14:sldId id="6463"/>
            <p14:sldId id="6461"/>
            <p14:sldId id="6458"/>
            <p14:sldId id="6459"/>
            <p14:sldId id="6449"/>
            <p14:sldId id="6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怡君科長" initials="陳怡君科長" lastIdx="1" clrIdx="0">
    <p:extLst/>
  </p:cmAuthor>
  <p:cmAuthor id="2" name="eric" initials="e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AF42"/>
    <a:srgbClr val="FFFFCC"/>
    <a:srgbClr val="A6A6A6"/>
    <a:srgbClr val="CE3B37"/>
    <a:srgbClr val="C8BFE7"/>
    <a:srgbClr val="9BBB59"/>
    <a:srgbClr val="808080"/>
    <a:srgbClr val="CCFF9A"/>
    <a:srgbClr val="E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1367" autoAdjust="0"/>
  </p:normalViewPr>
  <p:slideViewPr>
    <p:cSldViewPr snapToGrid="0">
      <p:cViewPr varScale="1">
        <p:scale>
          <a:sx n="64" d="100"/>
          <a:sy n="64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064" y="96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2954-4DD1-4406-A31C-40FD93F136D1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146F6BE6-47B8-4CDA-AFDD-3847183DD614}">
      <dgm:prSet custT="1"/>
      <dgm:spPr/>
      <dgm:t>
        <a:bodyPr/>
        <a:lstStyle/>
        <a:p>
          <a:pPr rtl="0"/>
          <a:r>
            <a:rPr kumimoji="1"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建立政府資料開放諮詢機制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C25D1-74F2-411B-82D1-B55E7F773995}" type="parTrans" cxnId="{4B155DFE-DE30-4B30-B5CB-2B9EDF25FD4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90F571-0770-4296-93AE-264B55A92766}" type="sibTrans" cxnId="{4B155DFE-DE30-4B30-B5CB-2B9EDF25FD4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EE51C-1526-49FA-ADB5-97B2340847B9}">
      <dgm:prSet custT="1"/>
      <dgm:spPr/>
      <dgm:t>
        <a:bodyPr/>
        <a:lstStyle/>
        <a:p>
          <a:pPr rtl="0"/>
          <a:r>
            <a:rPr kumimoji="1"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訂定行政院所屬二級機關資料開放諮詢小組運作指引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0F7C09-62A2-40A9-909B-3BCD53653260}" type="parTrans" cxnId="{38466D2E-FE8A-4FD4-9A3A-B9579B3E6F7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768F6A-D3FC-44D2-A105-7860C2D5A7DD}" type="sibTrans" cxnId="{38466D2E-FE8A-4FD4-9A3A-B9579B3E6F7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F33B3F-52FE-4351-AD2B-55E5A556E980}">
      <dgm:prSet custT="1"/>
      <dgm:spPr/>
      <dgm:t>
        <a:bodyPr/>
        <a:lstStyle/>
        <a:p>
          <a:pPr rtl="0"/>
          <a:r>
            <a:rPr kumimoji="1"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完備信賴之資料開放環境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7B7E48-2A2E-43D9-8962-15F0863BE15A}" type="parTrans" cxnId="{1E46FA2F-869D-4A4A-A2A5-A4DB2A985B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AB8159-E38B-4263-9C77-7770F718DB30}" type="sibTrans" cxnId="{1E46FA2F-869D-4A4A-A2A5-A4DB2A985B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5FC00C-F79A-44B9-996D-F89711A6F564}">
      <dgm:prSet custT="1"/>
      <dgm:spPr/>
      <dgm:t>
        <a:bodyPr/>
        <a:lstStyle/>
        <a:p>
          <a:pPr rtl="0"/>
          <a:r>
            <a:rPr kumimoji="1" lang="zh-TW" altLang="en-US" sz="1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訂定政府資料品質提升機制運作指引</a:t>
          </a:r>
          <a:endParaRPr lang="zh-TW" altLang="en-US" sz="14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903E10-B077-4A4F-A5C1-822D08AC4D9E}" type="parTrans" cxnId="{A0627571-EC07-4A26-8157-B36DB4AA2EA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906FA6-783A-458A-A486-B9F0148E9F42}" type="sibTrans" cxnId="{A0627571-EC07-4A26-8157-B36DB4AA2EA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78F405-23A9-4147-8142-0BD677D0D0D5}">
      <dgm:prSet custT="1"/>
      <dgm:spPr/>
      <dgm:t>
        <a:bodyPr/>
        <a:lstStyle/>
        <a:p>
          <a:pPr rtl="0"/>
          <a:r>
            <a:rPr kumimoji="1"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建立跨部會資料標準研訂機制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1F59AD-F6EE-4CB0-92CB-6C140F71CC93}" type="parTrans" cxnId="{BF612124-6391-491B-8CB2-8F997C12D5D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CEF97F-7B78-4B02-BF86-144BBE249974}" type="sibTrans" cxnId="{BF612124-6391-491B-8CB2-8F997C12D5D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62CA0-E0E0-4388-BE3F-913FFAA99B10}">
      <dgm:prSet custT="1"/>
      <dgm:spPr/>
      <dgm:t>
        <a:bodyPr/>
        <a:lstStyle/>
        <a:p>
          <a:pPr rtl="0"/>
          <a:r>
            <a:rPr kumimoji="1"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公私跨域合作應用推廣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3E7B18-48CB-4DF3-BE54-0BEFC82C3016}" type="parTrans" cxnId="{3C9595C9-63C0-4AEF-B760-C5370B9B84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FAB09-B3F4-4A41-8DAC-10B707A08AED}" type="sibTrans" cxnId="{3C9595C9-63C0-4AEF-B760-C5370B9B84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C5B02D-4DEB-4E2D-8275-31BDCEABB6BC}">
      <dgm:prSet custT="1"/>
      <dgm:spPr/>
      <dgm:t>
        <a:bodyPr/>
        <a:lstStyle/>
        <a:p>
          <a:pPr rtl="0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我國政府資料開放國際評比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A14ECC-210D-45DF-AEE1-9E762644F48A}" type="parTrans" cxnId="{65AA474C-B55E-4E07-8E60-D81A39B0FC2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36B7F2-852B-40CA-8F3A-7DD751C9A0BA}" type="sibTrans" cxnId="{65AA474C-B55E-4E07-8E60-D81A39B0FC2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D807D4-2A8D-4227-A0B6-D6770F0F73A7}">
      <dgm:prSet custT="1"/>
      <dgm:spPr/>
      <dgm:t>
        <a:bodyPr/>
        <a:lstStyle/>
        <a:p>
          <a:pPr rtl="0"/>
          <a:r>
            <a:rPr lang="zh-TW" altLang="en-US" sz="1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訂定政府資料開放諮詢小組設置要點</a:t>
          </a:r>
          <a:endParaRPr lang="zh-TW" altLang="en-US" sz="14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21CA37-F5B8-4A25-A595-D9E555DA06EC}" type="parTrans" cxnId="{986C1ECC-D0C7-492D-B7FE-B429BA377705}">
      <dgm:prSet/>
      <dgm:spPr/>
      <dgm:t>
        <a:bodyPr/>
        <a:lstStyle/>
        <a:p>
          <a:endParaRPr lang="zh-TW" altLang="en-US"/>
        </a:p>
      </dgm:t>
    </dgm:pt>
    <dgm:pt modelId="{A3D0798A-B6E4-445B-80CF-24654DDCB5B2}" type="sibTrans" cxnId="{986C1ECC-D0C7-492D-B7FE-B429BA377705}">
      <dgm:prSet/>
      <dgm:spPr/>
      <dgm:t>
        <a:bodyPr/>
        <a:lstStyle/>
        <a:p>
          <a:endParaRPr lang="zh-TW" altLang="en-US"/>
        </a:p>
      </dgm:t>
    </dgm:pt>
    <dgm:pt modelId="{EF36C8CA-759E-423B-881C-5CD03801BBD7}">
      <dgm:prSet custT="1"/>
      <dgm:spPr/>
      <dgm:t>
        <a:bodyPr/>
        <a:lstStyle/>
        <a:p>
          <a:pPr rtl="0"/>
          <a:r>
            <a:rPr lang="zh-TW" altLang="en-US" sz="1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訂定政府資料開放相關規範</a:t>
          </a:r>
          <a:endParaRPr lang="zh-TW" altLang="en-US" sz="14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280D3B-E8E8-4C2E-9794-EFBEA1A48B9C}" type="parTrans" cxnId="{1D27A2B8-4CB6-49E2-9834-785173AD7D58}">
      <dgm:prSet/>
      <dgm:spPr/>
      <dgm:t>
        <a:bodyPr/>
        <a:lstStyle/>
        <a:p>
          <a:endParaRPr lang="zh-TW" altLang="en-US"/>
        </a:p>
      </dgm:t>
    </dgm:pt>
    <dgm:pt modelId="{194814B4-55B4-498C-B82C-AAAAFB918D26}" type="sibTrans" cxnId="{1D27A2B8-4CB6-49E2-9834-785173AD7D58}">
      <dgm:prSet/>
      <dgm:spPr/>
      <dgm:t>
        <a:bodyPr/>
        <a:lstStyle/>
        <a:p>
          <a:endParaRPr lang="zh-TW" altLang="en-US"/>
        </a:p>
      </dgm:t>
    </dgm:pt>
    <dgm:pt modelId="{6ED5762D-8E1E-4227-ACD2-29CD9563D360}">
      <dgm:prSet custT="1"/>
      <dgm:spPr/>
      <dgm:t>
        <a:bodyPr/>
        <a:lstStyle/>
        <a:p>
          <a:pPr rtl="0"/>
          <a:r>
            <a:rPr lang="zh-TW" altLang="en-US" sz="1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訂定個人資料去識別化國家標準</a:t>
          </a:r>
          <a:endParaRPr lang="zh-TW" altLang="en-US" sz="14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E73B76-4BFB-4DAA-9EC9-7D9CEE84323A}" type="parTrans" cxnId="{EA35D13B-FDB3-4015-88B6-A6CAC73571B0}">
      <dgm:prSet/>
      <dgm:spPr/>
      <dgm:t>
        <a:bodyPr/>
        <a:lstStyle/>
        <a:p>
          <a:endParaRPr lang="zh-TW" altLang="en-US"/>
        </a:p>
      </dgm:t>
    </dgm:pt>
    <dgm:pt modelId="{060521C4-5436-416E-8FB3-C395707F32F3}" type="sibTrans" cxnId="{EA35D13B-FDB3-4015-88B6-A6CAC73571B0}">
      <dgm:prSet/>
      <dgm:spPr/>
      <dgm:t>
        <a:bodyPr/>
        <a:lstStyle/>
        <a:p>
          <a:endParaRPr lang="zh-TW" altLang="en-US"/>
        </a:p>
      </dgm:t>
    </dgm:pt>
    <dgm:pt modelId="{25FF866C-AAEA-40FD-8B1A-CD012FF54748}">
      <dgm:prSet custT="1"/>
      <dgm:spPr/>
      <dgm:t>
        <a:bodyPr/>
        <a:lstStyle/>
        <a:p>
          <a:pPr rtl="0"/>
          <a:r>
            <a:rPr lang="zh-TW" altLang="en-US" sz="1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辦理民間資料應用競賽及新創公司輔導</a:t>
          </a:r>
          <a:endParaRPr lang="zh-TW" altLang="en-US" sz="14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132D0-4C1A-4A71-A84F-C14F3F6E1B8A}" type="parTrans" cxnId="{7F23186B-B699-46A4-B2D7-73FEA01B7DFA}">
      <dgm:prSet/>
      <dgm:spPr/>
      <dgm:t>
        <a:bodyPr/>
        <a:lstStyle/>
        <a:p>
          <a:endParaRPr lang="zh-TW" altLang="en-US"/>
        </a:p>
      </dgm:t>
    </dgm:pt>
    <dgm:pt modelId="{2B69B271-49DC-44F0-93B5-70DFA1FB2B0D}" type="sibTrans" cxnId="{7F23186B-B699-46A4-B2D7-73FEA01B7DFA}">
      <dgm:prSet/>
      <dgm:spPr/>
      <dgm:t>
        <a:bodyPr/>
        <a:lstStyle/>
        <a:p>
          <a:endParaRPr lang="zh-TW" altLang="en-US"/>
        </a:p>
      </dgm:t>
    </dgm:pt>
    <dgm:pt modelId="{1E687E03-90F1-4B44-9F2E-EEE9C74F3B0B}">
      <dgm:prSet custT="1"/>
      <dgm:spPr/>
      <dgm:t>
        <a:bodyPr/>
        <a:lstStyle/>
        <a:p>
          <a:r>
            <a:rPr lang="zh-TW" altLang="en-US" sz="14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擴增政府資料開放國際合作範圍</a:t>
          </a:r>
        </a:p>
      </dgm:t>
    </dgm:pt>
    <dgm:pt modelId="{E3090EC2-4CB8-47CB-86AD-515718AAE24D}" type="parTrans" cxnId="{6F223BDD-921F-4EC1-BB4D-26735BB6B7F8}">
      <dgm:prSet/>
      <dgm:spPr/>
      <dgm:t>
        <a:bodyPr/>
        <a:lstStyle/>
        <a:p>
          <a:endParaRPr lang="zh-TW" altLang="en-US"/>
        </a:p>
      </dgm:t>
    </dgm:pt>
    <dgm:pt modelId="{36E8544D-FF6D-4BE1-884B-56908E7427F2}" type="sibTrans" cxnId="{6F223BDD-921F-4EC1-BB4D-26735BB6B7F8}">
      <dgm:prSet/>
      <dgm:spPr/>
      <dgm:t>
        <a:bodyPr/>
        <a:lstStyle/>
        <a:p>
          <a:endParaRPr lang="zh-TW" altLang="en-US"/>
        </a:p>
      </dgm:t>
    </dgm:pt>
    <dgm:pt modelId="{A4D633E5-C5E0-4C3D-AFF3-D622E6C2F8A6}">
      <dgm:prSet custT="1"/>
      <dgm:spPr/>
      <dgm:t>
        <a:bodyPr/>
        <a:lstStyle/>
        <a:p>
          <a:pPr rtl="0"/>
          <a:r>
            <a:rPr lang="zh-TW" altLang="en-US" sz="1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訂定政府資料開放授權條款</a:t>
          </a:r>
          <a:endParaRPr lang="zh-TW" altLang="en-US" sz="14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FFDA5F-80F3-4C0C-80E2-8F2D322931B0}" type="parTrans" cxnId="{DF562D8D-FFD6-4784-98AF-81C51ADB729E}">
      <dgm:prSet/>
      <dgm:spPr/>
    </dgm:pt>
    <dgm:pt modelId="{E8E19E20-9174-4809-8671-28F013BFD401}" type="sibTrans" cxnId="{DF562D8D-FFD6-4784-98AF-81C51ADB729E}">
      <dgm:prSet/>
      <dgm:spPr/>
    </dgm:pt>
    <dgm:pt modelId="{865711DE-C950-475B-9929-9BA9FD96102C}" type="pres">
      <dgm:prSet presAssocID="{EAA82954-4DD1-4406-A31C-40FD93F136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C20875-06BB-406A-A130-0C5053236F69}" type="pres">
      <dgm:prSet presAssocID="{146F6BE6-47B8-4CDA-AFDD-3847183DD614}" presName="parentLin" presStyleCnt="0"/>
      <dgm:spPr/>
    </dgm:pt>
    <dgm:pt modelId="{FEF1C75D-9461-402A-9D1A-E50FA833F79C}" type="pres">
      <dgm:prSet presAssocID="{146F6BE6-47B8-4CDA-AFDD-3847183DD614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1590526F-3D3F-42E2-9C46-BF9F47C43208}" type="pres">
      <dgm:prSet presAssocID="{146F6BE6-47B8-4CDA-AFDD-3847183DD6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C2973-3160-4EAF-BDE4-CE34FE1C6B2E}" type="pres">
      <dgm:prSet presAssocID="{146F6BE6-47B8-4CDA-AFDD-3847183DD614}" presName="negativeSpace" presStyleCnt="0"/>
      <dgm:spPr/>
    </dgm:pt>
    <dgm:pt modelId="{5A511093-E267-4F44-A38B-CB30C060B51E}" type="pres">
      <dgm:prSet presAssocID="{146F6BE6-47B8-4CDA-AFDD-3847183DD61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CEBC15-1E93-4D9C-81DA-D09D3867AD95}" type="pres">
      <dgm:prSet presAssocID="{8C90F571-0770-4296-93AE-264B55A92766}" presName="spaceBetweenRectangles" presStyleCnt="0"/>
      <dgm:spPr/>
    </dgm:pt>
    <dgm:pt modelId="{AB13A027-3CCA-4DB9-B6E8-D626BC46A94E}" type="pres">
      <dgm:prSet presAssocID="{BFF33B3F-52FE-4351-AD2B-55E5A556E980}" presName="parentLin" presStyleCnt="0"/>
      <dgm:spPr/>
    </dgm:pt>
    <dgm:pt modelId="{53A332C3-D23F-4EEC-8313-945F150BC1AE}" type="pres">
      <dgm:prSet presAssocID="{BFF33B3F-52FE-4351-AD2B-55E5A556E98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8213B39-40CF-42A1-AF51-37F377870FEA}" type="pres">
      <dgm:prSet presAssocID="{BFF33B3F-52FE-4351-AD2B-55E5A556E9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413F6-EC2D-4C55-8575-D8F5C2881576}" type="pres">
      <dgm:prSet presAssocID="{BFF33B3F-52FE-4351-AD2B-55E5A556E980}" presName="negativeSpace" presStyleCnt="0"/>
      <dgm:spPr/>
    </dgm:pt>
    <dgm:pt modelId="{31A74DB6-1601-42D3-925A-31C6AD7E5C6F}" type="pres">
      <dgm:prSet presAssocID="{BFF33B3F-52FE-4351-AD2B-55E5A556E980}" presName="childText" presStyleLbl="conFgAcc1" presStyleIdx="1" presStyleCnt="3" custLinFactY="-286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A1E169-A506-40B7-8F1E-993E6C541FBE}" type="pres">
      <dgm:prSet presAssocID="{47AB8159-E38B-4263-9C77-7770F718DB30}" presName="spaceBetweenRectangles" presStyleCnt="0"/>
      <dgm:spPr/>
    </dgm:pt>
    <dgm:pt modelId="{860344A4-781B-4D0E-AB7A-573F67B6AE5E}" type="pres">
      <dgm:prSet presAssocID="{D6662CA0-E0E0-4388-BE3F-913FFAA99B10}" presName="parentLin" presStyleCnt="0"/>
      <dgm:spPr/>
    </dgm:pt>
    <dgm:pt modelId="{73A05A7F-115A-4B38-8E67-FC37C2077571}" type="pres">
      <dgm:prSet presAssocID="{D6662CA0-E0E0-4388-BE3F-913FFAA99B10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825791F4-C8BE-4ED0-800C-A6337DA2FE7F}" type="pres">
      <dgm:prSet presAssocID="{D6662CA0-E0E0-4388-BE3F-913FFAA99B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68DF9B-3688-4324-89C2-BBC8705BE820}" type="pres">
      <dgm:prSet presAssocID="{D6662CA0-E0E0-4388-BE3F-913FFAA99B10}" presName="negativeSpace" presStyleCnt="0"/>
      <dgm:spPr/>
    </dgm:pt>
    <dgm:pt modelId="{AEC08DA5-B11C-408E-A516-6770353D2806}" type="pres">
      <dgm:prSet presAssocID="{D6662CA0-E0E0-4388-BE3F-913FFAA99B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0627571-EC07-4A26-8157-B36DB4AA2EA5}" srcId="{BFF33B3F-52FE-4351-AD2B-55E5A556E980}" destId="{EB5FC00C-F79A-44B9-996D-F89711A6F564}" srcOrd="3" destOrd="0" parTransId="{C0903E10-B077-4A4F-A5C1-822D08AC4D9E}" sibTransId="{E9906FA6-783A-458A-A486-B9F0148E9F42}"/>
    <dgm:cxn modelId="{DF562D8D-FFD6-4784-98AF-81C51ADB729E}" srcId="{BFF33B3F-52FE-4351-AD2B-55E5A556E980}" destId="{A4D633E5-C5E0-4C3D-AFF3-D622E6C2F8A6}" srcOrd="2" destOrd="0" parTransId="{CAFFDA5F-80F3-4C0C-80E2-8F2D322931B0}" sibTransId="{E8E19E20-9174-4809-8671-28F013BFD401}"/>
    <dgm:cxn modelId="{78A311C0-990B-43C7-8697-F7E740DCD62E}" type="presOf" srcId="{EF36C8CA-759E-423B-881C-5CD03801BBD7}" destId="{31A74DB6-1601-42D3-925A-31C6AD7E5C6F}" srcOrd="0" destOrd="0" presId="urn:microsoft.com/office/officeart/2005/8/layout/list1"/>
    <dgm:cxn modelId="{09DF4A47-0EF3-4ED7-BD45-C50A0DA8A4FE}" type="presOf" srcId="{6ED5762D-8E1E-4227-ACD2-29CD9563D360}" destId="{31A74DB6-1601-42D3-925A-31C6AD7E5C6F}" srcOrd="0" destOrd="1" presId="urn:microsoft.com/office/officeart/2005/8/layout/list1"/>
    <dgm:cxn modelId="{4F082D3D-DBD1-4939-842D-326288E1BA4D}" type="presOf" srcId="{BFF33B3F-52FE-4351-AD2B-55E5A556E980}" destId="{58213B39-40CF-42A1-AF51-37F377870FEA}" srcOrd="1" destOrd="0" presId="urn:microsoft.com/office/officeart/2005/8/layout/list1"/>
    <dgm:cxn modelId="{7B8CED63-4E44-441B-9E51-9BCCB37B5803}" type="presOf" srcId="{A4D633E5-C5E0-4C3D-AFF3-D622E6C2F8A6}" destId="{31A74DB6-1601-42D3-925A-31C6AD7E5C6F}" srcOrd="0" destOrd="2" presId="urn:microsoft.com/office/officeart/2005/8/layout/list1"/>
    <dgm:cxn modelId="{26F16EAF-A883-42B0-8BA1-94E0C235CECB}" type="presOf" srcId="{BFF33B3F-52FE-4351-AD2B-55E5A556E980}" destId="{53A332C3-D23F-4EEC-8313-945F150BC1AE}" srcOrd="0" destOrd="0" presId="urn:microsoft.com/office/officeart/2005/8/layout/list1"/>
    <dgm:cxn modelId="{4B155DFE-DE30-4B30-B5CB-2B9EDF25FD47}" srcId="{EAA82954-4DD1-4406-A31C-40FD93F136D1}" destId="{146F6BE6-47B8-4CDA-AFDD-3847183DD614}" srcOrd="0" destOrd="0" parTransId="{E74C25D1-74F2-411B-82D1-B55E7F773995}" sibTransId="{8C90F571-0770-4296-93AE-264B55A92766}"/>
    <dgm:cxn modelId="{CC94BC46-281F-42DB-8E41-8F18E1B945D8}" type="presOf" srcId="{D6662CA0-E0E0-4388-BE3F-913FFAA99B10}" destId="{73A05A7F-115A-4B38-8E67-FC37C2077571}" srcOrd="0" destOrd="0" presId="urn:microsoft.com/office/officeart/2005/8/layout/list1"/>
    <dgm:cxn modelId="{1E46FA2F-869D-4A4A-A2A5-A4DB2A985B8E}" srcId="{EAA82954-4DD1-4406-A31C-40FD93F136D1}" destId="{BFF33B3F-52FE-4351-AD2B-55E5A556E980}" srcOrd="1" destOrd="0" parTransId="{F87B7E48-2A2E-43D9-8962-15F0863BE15A}" sibTransId="{47AB8159-E38B-4263-9C77-7770F718DB30}"/>
    <dgm:cxn modelId="{2C2AA83D-B528-43AE-ACF3-2F8CB40F2F2E}" type="presOf" srcId="{D6662CA0-E0E0-4388-BE3F-913FFAA99B10}" destId="{825791F4-C8BE-4ED0-800C-A6337DA2FE7F}" srcOrd="1" destOrd="0" presId="urn:microsoft.com/office/officeart/2005/8/layout/list1"/>
    <dgm:cxn modelId="{1D27A2B8-4CB6-49E2-9834-785173AD7D58}" srcId="{BFF33B3F-52FE-4351-AD2B-55E5A556E980}" destId="{EF36C8CA-759E-423B-881C-5CD03801BBD7}" srcOrd="0" destOrd="0" parTransId="{FC280D3B-E8E8-4C2E-9794-EFBEA1A48B9C}" sibTransId="{194814B4-55B4-498C-B82C-AAAAFB918D26}"/>
    <dgm:cxn modelId="{986C1ECC-D0C7-492D-B7FE-B429BA377705}" srcId="{146F6BE6-47B8-4CDA-AFDD-3847183DD614}" destId="{0FD807D4-2A8D-4227-A0B6-D6770F0F73A7}" srcOrd="0" destOrd="0" parTransId="{E621CA37-F5B8-4A25-A595-D9E555DA06EC}" sibTransId="{A3D0798A-B6E4-445B-80CF-24654DDCB5B2}"/>
    <dgm:cxn modelId="{1729FAF0-5A90-4066-92F7-E4125E990441}" type="presOf" srcId="{146F6BE6-47B8-4CDA-AFDD-3847183DD614}" destId="{1590526F-3D3F-42E2-9C46-BF9F47C43208}" srcOrd="1" destOrd="0" presId="urn:microsoft.com/office/officeart/2005/8/layout/list1"/>
    <dgm:cxn modelId="{85019534-18E7-4D3C-B117-247E72DE719C}" type="presOf" srcId="{1BC5B02D-4DEB-4E2D-8275-31BDCEABB6BC}" destId="{AEC08DA5-B11C-408E-A516-6770353D2806}" srcOrd="0" destOrd="2" presId="urn:microsoft.com/office/officeart/2005/8/layout/list1"/>
    <dgm:cxn modelId="{6EFEC6D7-C5BC-40BF-88F2-CB255E617868}" type="presOf" srcId="{146F6BE6-47B8-4CDA-AFDD-3847183DD614}" destId="{FEF1C75D-9461-402A-9D1A-E50FA833F79C}" srcOrd="0" destOrd="0" presId="urn:microsoft.com/office/officeart/2005/8/layout/list1"/>
    <dgm:cxn modelId="{C45A2B84-7E8D-45E6-A101-FB3765037D1E}" type="presOf" srcId="{1E687E03-90F1-4B44-9F2E-EEE9C74F3B0B}" destId="{AEC08DA5-B11C-408E-A516-6770353D2806}" srcOrd="0" destOrd="1" presId="urn:microsoft.com/office/officeart/2005/8/layout/list1"/>
    <dgm:cxn modelId="{7F23186B-B699-46A4-B2D7-73FEA01B7DFA}" srcId="{D6662CA0-E0E0-4388-BE3F-913FFAA99B10}" destId="{25FF866C-AAEA-40FD-8B1A-CD012FF54748}" srcOrd="0" destOrd="0" parTransId="{199132D0-4C1A-4A71-A84F-C14F3F6E1B8A}" sibTransId="{2B69B271-49DC-44F0-93B5-70DFA1FB2B0D}"/>
    <dgm:cxn modelId="{3C9595C9-63C0-4AEF-B760-C5370B9B8441}" srcId="{EAA82954-4DD1-4406-A31C-40FD93F136D1}" destId="{D6662CA0-E0E0-4388-BE3F-913FFAA99B10}" srcOrd="2" destOrd="0" parTransId="{F83E7B18-48CB-4DF3-BE54-0BEFC82C3016}" sibTransId="{286FAB09-B3F4-4A41-8DAC-10B707A08AED}"/>
    <dgm:cxn modelId="{4067B8F1-E0B6-4CFD-A368-1FCE0EA5B324}" type="presOf" srcId="{EB5FC00C-F79A-44B9-996D-F89711A6F564}" destId="{31A74DB6-1601-42D3-925A-31C6AD7E5C6F}" srcOrd="0" destOrd="3" presId="urn:microsoft.com/office/officeart/2005/8/layout/list1"/>
    <dgm:cxn modelId="{97C619CF-640A-42CA-AA9A-F20B1221CDA7}" type="presOf" srcId="{25FF866C-AAEA-40FD-8B1A-CD012FF54748}" destId="{AEC08DA5-B11C-408E-A516-6770353D2806}" srcOrd="0" destOrd="0" presId="urn:microsoft.com/office/officeart/2005/8/layout/list1"/>
    <dgm:cxn modelId="{6F223BDD-921F-4EC1-BB4D-26735BB6B7F8}" srcId="{D6662CA0-E0E0-4388-BE3F-913FFAA99B10}" destId="{1E687E03-90F1-4B44-9F2E-EEE9C74F3B0B}" srcOrd="1" destOrd="0" parTransId="{E3090EC2-4CB8-47CB-86AD-515718AAE24D}" sibTransId="{36E8544D-FF6D-4BE1-884B-56908E7427F2}"/>
    <dgm:cxn modelId="{EA35D13B-FDB3-4015-88B6-A6CAC73571B0}" srcId="{BFF33B3F-52FE-4351-AD2B-55E5A556E980}" destId="{6ED5762D-8E1E-4227-ACD2-29CD9563D360}" srcOrd="1" destOrd="0" parTransId="{4AE73B76-4BFB-4DAA-9EC9-7D9CEE84323A}" sibTransId="{060521C4-5436-416E-8FB3-C395707F32F3}"/>
    <dgm:cxn modelId="{14827D0D-9B4A-41C8-AFEE-E6C2E31C94DB}" type="presOf" srcId="{8EDEE51C-1526-49FA-ADB5-97B2340847B9}" destId="{5A511093-E267-4F44-A38B-CB30C060B51E}" srcOrd="0" destOrd="1" presId="urn:microsoft.com/office/officeart/2005/8/layout/list1"/>
    <dgm:cxn modelId="{38466D2E-FE8A-4FD4-9A3A-B9579B3E6F78}" srcId="{146F6BE6-47B8-4CDA-AFDD-3847183DD614}" destId="{8EDEE51C-1526-49FA-ADB5-97B2340847B9}" srcOrd="1" destOrd="0" parTransId="{EC0F7C09-62A2-40A9-909B-3BCD53653260}" sibTransId="{2D768F6A-D3FC-44D2-A105-7860C2D5A7DD}"/>
    <dgm:cxn modelId="{21A26D08-17FE-49C3-90C6-DD21996EC633}" type="presOf" srcId="{EAA82954-4DD1-4406-A31C-40FD93F136D1}" destId="{865711DE-C950-475B-9929-9BA9FD96102C}" srcOrd="0" destOrd="0" presId="urn:microsoft.com/office/officeart/2005/8/layout/list1"/>
    <dgm:cxn modelId="{6E69F300-2FDA-42BF-876D-2022BAC36EE0}" type="presOf" srcId="{3378F405-23A9-4147-8142-0BD677D0D0D5}" destId="{31A74DB6-1601-42D3-925A-31C6AD7E5C6F}" srcOrd="0" destOrd="4" presId="urn:microsoft.com/office/officeart/2005/8/layout/list1"/>
    <dgm:cxn modelId="{BF612124-6391-491B-8CB2-8F997C12D5DB}" srcId="{BFF33B3F-52FE-4351-AD2B-55E5A556E980}" destId="{3378F405-23A9-4147-8142-0BD677D0D0D5}" srcOrd="4" destOrd="0" parTransId="{B21F59AD-F6EE-4CB0-92CB-6C140F71CC93}" sibTransId="{EACEF97F-7B78-4B02-BF86-144BBE249974}"/>
    <dgm:cxn modelId="{5D8D425C-E03B-499E-9EF7-269F4A85CB0C}" type="presOf" srcId="{0FD807D4-2A8D-4227-A0B6-D6770F0F73A7}" destId="{5A511093-E267-4F44-A38B-CB30C060B51E}" srcOrd="0" destOrd="0" presId="urn:microsoft.com/office/officeart/2005/8/layout/list1"/>
    <dgm:cxn modelId="{65AA474C-B55E-4E07-8E60-D81A39B0FC22}" srcId="{D6662CA0-E0E0-4388-BE3F-913FFAA99B10}" destId="{1BC5B02D-4DEB-4E2D-8275-31BDCEABB6BC}" srcOrd="2" destOrd="0" parTransId="{1EA14ECC-210D-45DF-AEE1-9E762644F48A}" sibTransId="{0736B7F2-852B-40CA-8F3A-7DD751C9A0BA}"/>
    <dgm:cxn modelId="{83539DE8-2681-43D0-BEF5-B67933B49786}" type="presParOf" srcId="{865711DE-C950-475B-9929-9BA9FD96102C}" destId="{71C20875-06BB-406A-A130-0C5053236F69}" srcOrd="0" destOrd="0" presId="urn:microsoft.com/office/officeart/2005/8/layout/list1"/>
    <dgm:cxn modelId="{5E8FF8B0-FB99-4A79-9A9A-BE2AEE5C49EC}" type="presParOf" srcId="{71C20875-06BB-406A-A130-0C5053236F69}" destId="{FEF1C75D-9461-402A-9D1A-E50FA833F79C}" srcOrd="0" destOrd="0" presId="urn:microsoft.com/office/officeart/2005/8/layout/list1"/>
    <dgm:cxn modelId="{835D2328-0F48-47E4-89DD-DF7C02082786}" type="presParOf" srcId="{71C20875-06BB-406A-A130-0C5053236F69}" destId="{1590526F-3D3F-42E2-9C46-BF9F47C43208}" srcOrd="1" destOrd="0" presId="urn:microsoft.com/office/officeart/2005/8/layout/list1"/>
    <dgm:cxn modelId="{2DE3C602-F980-450A-983E-F5477D39C446}" type="presParOf" srcId="{865711DE-C950-475B-9929-9BA9FD96102C}" destId="{8FAC2973-3160-4EAF-BDE4-CE34FE1C6B2E}" srcOrd="1" destOrd="0" presId="urn:microsoft.com/office/officeart/2005/8/layout/list1"/>
    <dgm:cxn modelId="{2B273C94-E1F4-4BAC-B843-819C34FDD33C}" type="presParOf" srcId="{865711DE-C950-475B-9929-9BA9FD96102C}" destId="{5A511093-E267-4F44-A38B-CB30C060B51E}" srcOrd="2" destOrd="0" presId="urn:microsoft.com/office/officeart/2005/8/layout/list1"/>
    <dgm:cxn modelId="{E32E6D7C-5655-4B19-A540-EF3A047419C1}" type="presParOf" srcId="{865711DE-C950-475B-9929-9BA9FD96102C}" destId="{8ACEBC15-1E93-4D9C-81DA-D09D3867AD95}" srcOrd="3" destOrd="0" presId="urn:microsoft.com/office/officeart/2005/8/layout/list1"/>
    <dgm:cxn modelId="{C0AAA016-2D69-470C-A7F2-BE4D84F9ECF6}" type="presParOf" srcId="{865711DE-C950-475B-9929-9BA9FD96102C}" destId="{AB13A027-3CCA-4DB9-B6E8-D626BC46A94E}" srcOrd="4" destOrd="0" presId="urn:microsoft.com/office/officeart/2005/8/layout/list1"/>
    <dgm:cxn modelId="{85CD4834-9DFA-4374-88A5-9523F3E22EE8}" type="presParOf" srcId="{AB13A027-3CCA-4DB9-B6E8-D626BC46A94E}" destId="{53A332C3-D23F-4EEC-8313-945F150BC1AE}" srcOrd="0" destOrd="0" presId="urn:microsoft.com/office/officeart/2005/8/layout/list1"/>
    <dgm:cxn modelId="{BC688F81-8277-4186-9855-90147D708D02}" type="presParOf" srcId="{AB13A027-3CCA-4DB9-B6E8-D626BC46A94E}" destId="{58213B39-40CF-42A1-AF51-37F377870FEA}" srcOrd="1" destOrd="0" presId="urn:microsoft.com/office/officeart/2005/8/layout/list1"/>
    <dgm:cxn modelId="{7C9B0274-C81E-4F07-8A8A-4C75DFD579D5}" type="presParOf" srcId="{865711DE-C950-475B-9929-9BA9FD96102C}" destId="{37F413F6-EC2D-4C55-8575-D8F5C2881576}" srcOrd="5" destOrd="0" presId="urn:microsoft.com/office/officeart/2005/8/layout/list1"/>
    <dgm:cxn modelId="{0EF33986-BC1A-4C96-A2B2-22039C00ADBB}" type="presParOf" srcId="{865711DE-C950-475B-9929-9BA9FD96102C}" destId="{31A74DB6-1601-42D3-925A-31C6AD7E5C6F}" srcOrd="6" destOrd="0" presId="urn:microsoft.com/office/officeart/2005/8/layout/list1"/>
    <dgm:cxn modelId="{4FD35580-C9DB-499C-93F2-ECB2F938306B}" type="presParOf" srcId="{865711DE-C950-475B-9929-9BA9FD96102C}" destId="{7AA1E169-A506-40B7-8F1E-993E6C541FBE}" srcOrd="7" destOrd="0" presId="urn:microsoft.com/office/officeart/2005/8/layout/list1"/>
    <dgm:cxn modelId="{ED67C8EA-ACED-451C-99A8-75FD9ECE0DFC}" type="presParOf" srcId="{865711DE-C950-475B-9929-9BA9FD96102C}" destId="{860344A4-781B-4D0E-AB7A-573F67B6AE5E}" srcOrd="8" destOrd="0" presId="urn:microsoft.com/office/officeart/2005/8/layout/list1"/>
    <dgm:cxn modelId="{3FE2A13F-DBEF-4DA2-B5D7-DE4EDACC11DB}" type="presParOf" srcId="{860344A4-781B-4D0E-AB7A-573F67B6AE5E}" destId="{73A05A7F-115A-4B38-8E67-FC37C2077571}" srcOrd="0" destOrd="0" presId="urn:microsoft.com/office/officeart/2005/8/layout/list1"/>
    <dgm:cxn modelId="{6C45932F-D6D4-4B72-8AC9-6E64266E88BE}" type="presParOf" srcId="{860344A4-781B-4D0E-AB7A-573F67B6AE5E}" destId="{825791F4-C8BE-4ED0-800C-A6337DA2FE7F}" srcOrd="1" destOrd="0" presId="urn:microsoft.com/office/officeart/2005/8/layout/list1"/>
    <dgm:cxn modelId="{B12E06E5-2820-4426-9E42-9B63C1256BCE}" type="presParOf" srcId="{865711DE-C950-475B-9929-9BA9FD96102C}" destId="{2068DF9B-3688-4324-89C2-BBC8705BE820}" srcOrd="9" destOrd="0" presId="urn:microsoft.com/office/officeart/2005/8/layout/list1"/>
    <dgm:cxn modelId="{17D8FB35-E1D2-4313-8237-0B43D629143B}" type="presParOf" srcId="{865711DE-C950-475B-9929-9BA9FD96102C}" destId="{AEC08DA5-B11C-408E-A516-6770353D28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CA910-A21D-43E9-8196-1477C07B8D3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1AE117B-F9E5-42B3-B0EF-0C3DBE5A3CF9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召開會議</a:t>
          </a:r>
        </a:p>
      </dgm:t>
    </dgm:pt>
    <dgm:pt modelId="{55AEB794-9FCE-443E-95F6-DBD0D74DEDC8}" type="parTrans" cxnId="{56571552-3CB5-410B-BC86-2431FE00B1A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468185-E1F3-4F97-8564-F8982930180C}" type="sibTrans" cxnId="{56571552-3CB5-410B-BC86-2431FE00B1A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850B05-3F35-4A72-AAF0-1F22C5593943}">
      <dgm:prSet phldrT="[文字]" custT="1"/>
      <dgm:spPr/>
      <dgm:t>
        <a:bodyPr/>
        <a:lstStyle/>
        <a:p>
          <a:pPr algn="just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開會頻率：中央二級機關諮詢小組，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每季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以召開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為原則，</a:t>
          </a:r>
          <a:r>
            <a:rPr lang="zh-TW" alt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每年不低於</a:t>
          </a:r>
          <a:r>
            <a:rPr lang="en-US" altLang="zh-TW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，並得視需要召開臨時會議。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8A28E-91C7-445F-AD6B-73AE5F0D18A5}" type="parTrans" cxnId="{DF4169E0-7B7C-4292-A94D-E4FA281BE5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C65653-A1F1-4845-B782-943137981ECA}" type="sibTrans" cxnId="{DF4169E0-7B7C-4292-A94D-E4FA281BE5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C017B7-0152-471C-875B-510FF6289E79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議事重點</a:t>
          </a:r>
        </a:p>
      </dgm:t>
    </dgm:pt>
    <dgm:pt modelId="{31A2D358-8C30-484C-AD4B-2FCE69B526BA}" type="parTrans" cxnId="{956A599D-5780-463E-8688-EFB2E498891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D4D5C3-4FCE-48A7-BC41-A0575D64BA8D}" type="sibTrans" cxnId="{956A599D-5780-463E-8688-EFB2E498891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D072FC-68E8-4312-A11B-1D42986892E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策略規劃、資料盤點、溝通推廣、資料品質</a:t>
          </a:r>
        </a:p>
      </dgm:t>
    </dgm:pt>
    <dgm:pt modelId="{B7E83C50-456C-4B75-91E3-2D6D6DBC3F5A}" type="parTrans" cxnId="{4D3D2ED2-A6A3-4BAF-A970-811EC2EE0A6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A57ED5-39A8-4B6F-96D3-443EB7D2BE0F}" type="sibTrans" cxnId="{4D3D2ED2-A6A3-4BAF-A970-811EC2EE0A6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0507D5-FB38-498F-9870-DD9AF7F07EF9}">
      <dgm:prSet phldrT="[文字]" custT="1"/>
      <dgm:spPr/>
      <dgm:t>
        <a:bodyPr/>
        <a:lstStyle/>
        <a:p>
          <a:pPr algn="just"/>
          <a:r>
            <a:rPr lang="zh-TW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會議召開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後</a:t>
          </a:r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個工作日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為原則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機關應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會議議程、會議資料、</a:t>
          </a:r>
          <a:r>
            <a:rPr lang="zh-TW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紀錄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草稿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等資料等資料，提供委員及與會相關人參閱。並於會議召開後</a:t>
          </a:r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工作日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內開放於政府資料開放平臺，供外界檢視。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9E4DCB-44E6-4E79-AC93-B54DCC5D9957}" type="parTrans" cxnId="{1DC608E9-2EDD-4706-B873-08E2039F900F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65F40F-E15C-494A-B20B-FF358519C408}" type="sibTrans" cxnId="{1DC608E9-2EDD-4706-B873-08E2039F900F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C9CA4E-FC06-446B-8FAA-1B2A735E7BFB}">
      <dgm:prSet phldrT="[文字]" custT="1"/>
      <dgm:spPr/>
      <dgm:t>
        <a:bodyPr/>
        <a:lstStyle/>
        <a:p>
          <a:pPr algn="just" rtl="0"/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會議資料：機關至少於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</a:t>
          </a:r>
          <a:r>
            <a:rPr lang="zh-TW" alt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議召開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個工作日</a:t>
          </a:r>
          <a:r>
            <a:rPr lang="zh-TW" alt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，將會議議程、會議資料草案及資料盤點表提供委員及與會相關人員參閱。</a:t>
          </a:r>
          <a:endParaRPr lang="zh-TW" altLang="en-US" sz="18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D1EC4D-3463-4615-ADAE-07DA721F99E2}" type="parTrans" cxnId="{2BDF98EF-93F1-40B7-A655-49A6E62F17C1}">
      <dgm:prSet/>
      <dgm:spPr/>
      <dgm:t>
        <a:bodyPr/>
        <a:lstStyle/>
        <a:p>
          <a:endParaRPr lang="zh-TW" altLang="en-US"/>
        </a:p>
      </dgm:t>
    </dgm:pt>
    <dgm:pt modelId="{12A31BB2-50D0-4569-8B06-E6DB28818126}" type="sibTrans" cxnId="{2BDF98EF-93F1-40B7-A655-49A6E62F17C1}">
      <dgm:prSet/>
      <dgm:spPr/>
      <dgm:t>
        <a:bodyPr/>
        <a:lstStyle/>
        <a:p>
          <a:endParaRPr lang="zh-TW" altLang="en-US"/>
        </a:p>
      </dgm:t>
    </dgm:pt>
    <dgm:pt modelId="{3AED5F40-713E-465B-956F-C724A22C76C7}">
      <dgm:prSet phldrT="[文字]" custT="1"/>
      <dgm:spPr/>
      <dgm:t>
        <a:bodyPr/>
        <a:lstStyle/>
        <a:p>
          <a:pPr algn="just" rtl="0"/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紀錄：應</a:t>
          </a:r>
          <a:r>
            <a: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載明各方意見，以記名、公開為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原則。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541D21-6848-4BC7-845D-8912EC75D4D1}" type="parTrans" cxnId="{34315571-151D-4658-8083-8A5C82DC6B70}">
      <dgm:prSet/>
      <dgm:spPr/>
      <dgm:t>
        <a:bodyPr/>
        <a:lstStyle/>
        <a:p>
          <a:endParaRPr lang="zh-TW" altLang="en-US"/>
        </a:p>
      </dgm:t>
    </dgm:pt>
    <dgm:pt modelId="{C7C65214-589E-4A26-8ACD-0676C71F1869}" type="sibTrans" cxnId="{34315571-151D-4658-8083-8A5C82DC6B70}">
      <dgm:prSet/>
      <dgm:spPr/>
      <dgm:t>
        <a:bodyPr/>
        <a:lstStyle/>
        <a:p>
          <a:endParaRPr lang="zh-TW" altLang="en-US"/>
        </a:p>
      </dgm:t>
    </dgm:pt>
    <dgm:pt modelId="{2ECACAD8-9FD9-4063-A86D-542FEBAB0D3F}">
      <dgm:prSet phldrT="[文字]" custT="1"/>
      <dgm:spPr/>
      <dgm:t>
        <a:bodyPr/>
        <a:lstStyle/>
        <a:p>
          <a:pPr algn="l"/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提報機關資料開放推動成果至行政院諮詢小組備查。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1B17DA-8CE3-4871-96AF-9C4657270052}" type="parTrans" cxnId="{DECBD109-6881-476C-86D0-4D5953842F09}">
      <dgm:prSet/>
      <dgm:spPr/>
      <dgm:t>
        <a:bodyPr/>
        <a:lstStyle/>
        <a:p>
          <a:endParaRPr lang="zh-TW" altLang="en-US"/>
        </a:p>
      </dgm:t>
    </dgm:pt>
    <dgm:pt modelId="{C0750D31-B582-4F68-AC76-58F488EFF937}" type="sibTrans" cxnId="{DECBD109-6881-476C-86D0-4D5953842F09}">
      <dgm:prSet/>
      <dgm:spPr/>
      <dgm:t>
        <a:bodyPr/>
        <a:lstStyle/>
        <a:p>
          <a:endParaRPr lang="zh-TW" altLang="en-US"/>
        </a:p>
      </dgm:t>
    </dgm:pt>
    <dgm:pt modelId="{67CDFF1F-3A0B-429B-800B-B65BF7B13A5A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 開放</a:t>
          </a:r>
        </a:p>
      </dgm:t>
    </dgm:pt>
    <dgm:pt modelId="{BB63EB29-E145-4B2C-A265-8D32938994AF}" type="sibTrans" cxnId="{B6580F38-28CF-46E0-8748-20083A2BD748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F5F67D-0C18-4CCB-A15D-0E796ADA3EEC}" type="parTrans" cxnId="{B6580F38-28CF-46E0-8748-20083A2BD748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D0940D-750F-4527-8D60-2F02FC05B843}" type="pres">
      <dgm:prSet presAssocID="{250CA910-A21D-43E9-8196-1477C07B8D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7DC8D1-B484-4DCE-B2B3-A06518AB957D}" type="pres">
      <dgm:prSet presAssocID="{E1AE117B-F9E5-42B3-B0EF-0C3DBE5A3CF9}" presName="composite" presStyleCnt="0"/>
      <dgm:spPr/>
    </dgm:pt>
    <dgm:pt modelId="{B8BF2B89-E9E1-4E9D-8842-6C04F52E4B09}" type="pres">
      <dgm:prSet presAssocID="{E1AE117B-F9E5-42B3-B0EF-0C3DBE5A3CF9}" presName="parentText" presStyleLbl="alignNode1" presStyleIdx="0" presStyleCnt="3" custLinFactNeighborY="-165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C171F-668F-4468-8ED9-796B7A1521C3}" type="pres">
      <dgm:prSet presAssocID="{E1AE117B-F9E5-42B3-B0EF-0C3DBE5A3CF9}" presName="descendantText" presStyleLbl="alignAcc1" presStyleIdx="0" presStyleCnt="3" custScaleY="1975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BF462B-EA12-473F-ABE4-B2C34E5FAB18}" type="pres">
      <dgm:prSet presAssocID="{39468185-E1F3-4F97-8564-F8982930180C}" presName="sp" presStyleCnt="0"/>
      <dgm:spPr/>
    </dgm:pt>
    <dgm:pt modelId="{9105C066-8749-4F9C-B9C3-E11E937BB4F2}" type="pres">
      <dgm:prSet presAssocID="{20C017B7-0152-471C-875B-510FF6289E79}" presName="composite" presStyleCnt="0"/>
      <dgm:spPr/>
    </dgm:pt>
    <dgm:pt modelId="{681428DF-D5DA-473B-B0C2-81345AA0EAC7}" type="pres">
      <dgm:prSet presAssocID="{20C017B7-0152-471C-875B-510FF6289E79}" presName="parentText" presStyleLbl="alignNode1" presStyleIdx="1" presStyleCnt="3" custLinFactNeighborY="103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21DF5F-60A3-4877-959C-2C731DFA3131}" type="pres">
      <dgm:prSet presAssocID="{20C017B7-0152-471C-875B-510FF6289E79}" presName="descendantText" presStyleLbl="alignAcc1" presStyleIdx="1" presStyleCnt="3" custScaleY="94318" custLinFactNeighborX="-594" custLinFactNeighborY="156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E4BED-5806-45AF-AD6A-4EA5EB58B138}" type="pres">
      <dgm:prSet presAssocID="{33D4D5C3-4FCE-48A7-BC41-A0575D64BA8D}" presName="sp" presStyleCnt="0"/>
      <dgm:spPr/>
    </dgm:pt>
    <dgm:pt modelId="{131DD1E8-CF79-4FB4-B99D-A041E4CD6B15}" type="pres">
      <dgm:prSet presAssocID="{67CDFF1F-3A0B-429B-800B-B65BF7B13A5A}" presName="composite" presStyleCnt="0"/>
      <dgm:spPr/>
    </dgm:pt>
    <dgm:pt modelId="{E3575FB6-3E1E-4296-84BF-AE8ACA7AD420}" type="pres">
      <dgm:prSet presAssocID="{67CDFF1F-3A0B-429B-800B-B65BF7B13A5A}" presName="parentText" presStyleLbl="alignNode1" presStyleIdx="2" presStyleCnt="3" custLinFactNeighborX="1318" custLinFactNeighborY="105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DCEF8C-4CB2-4D85-A01E-257E0E44AED9}" type="pres">
      <dgm:prSet presAssocID="{67CDFF1F-3A0B-429B-800B-B65BF7B13A5A}" presName="descendantText" presStyleLbl="alignAcc1" presStyleIdx="2" presStyleCnt="3" custScaleY="156729" custLinFactNeighborY="141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FC3CA5-841E-462F-88EE-A019A26CD713}" type="presOf" srcId="{59C9CA4E-FC06-446B-8FAA-1B2A735E7BFB}" destId="{4AAC171F-668F-4468-8ED9-796B7A1521C3}" srcOrd="0" destOrd="1" presId="urn:microsoft.com/office/officeart/2005/8/layout/chevron2"/>
    <dgm:cxn modelId="{2BEB5E98-B44F-4AAF-B699-AA928C6FCCB8}" type="presOf" srcId="{8B850B05-3F35-4A72-AAF0-1F22C5593943}" destId="{4AAC171F-668F-4468-8ED9-796B7A1521C3}" srcOrd="0" destOrd="0" presId="urn:microsoft.com/office/officeart/2005/8/layout/chevron2"/>
    <dgm:cxn modelId="{56571552-3CB5-410B-BC86-2431FE00B1A5}" srcId="{250CA910-A21D-43E9-8196-1477C07B8D3C}" destId="{E1AE117B-F9E5-42B3-B0EF-0C3DBE5A3CF9}" srcOrd="0" destOrd="0" parTransId="{55AEB794-9FCE-443E-95F6-DBD0D74DEDC8}" sibTransId="{39468185-E1F3-4F97-8564-F8982930180C}"/>
    <dgm:cxn modelId="{23C63294-3149-4296-AAEE-BF1B6CA2A3A5}" type="presOf" srcId="{BD0507D5-FB38-498F-9870-DD9AF7F07EF9}" destId="{65DCEF8C-4CB2-4D85-A01E-257E0E44AED9}" srcOrd="0" destOrd="0" presId="urn:microsoft.com/office/officeart/2005/8/layout/chevron2"/>
    <dgm:cxn modelId="{1DC608E9-2EDD-4706-B873-08E2039F900F}" srcId="{67CDFF1F-3A0B-429B-800B-B65BF7B13A5A}" destId="{BD0507D5-FB38-498F-9870-DD9AF7F07EF9}" srcOrd="0" destOrd="0" parTransId="{369E4DCB-44E6-4E79-AC93-B54DCC5D9957}" sibTransId="{9E65F40F-E15C-494A-B20B-FF358519C408}"/>
    <dgm:cxn modelId="{DECBD109-6881-476C-86D0-4D5953842F09}" srcId="{67CDFF1F-3A0B-429B-800B-B65BF7B13A5A}" destId="{2ECACAD8-9FD9-4063-A86D-542FEBAB0D3F}" srcOrd="1" destOrd="0" parTransId="{091B17DA-8CE3-4871-96AF-9C4657270052}" sibTransId="{C0750D31-B582-4F68-AC76-58F488EFF937}"/>
    <dgm:cxn modelId="{4D3D2ED2-A6A3-4BAF-A970-811EC2EE0A6D}" srcId="{20C017B7-0152-471C-875B-510FF6289E79}" destId="{99D072FC-68E8-4312-A11B-1D42986892EF}" srcOrd="0" destOrd="0" parTransId="{B7E83C50-456C-4B75-91E3-2D6D6DBC3F5A}" sibTransId="{5EA57ED5-39A8-4B6F-96D3-443EB7D2BE0F}"/>
    <dgm:cxn modelId="{C1687B32-6AAF-432F-9281-E464C8A7EB69}" type="presOf" srcId="{250CA910-A21D-43E9-8196-1477C07B8D3C}" destId="{0AD0940D-750F-4527-8D60-2F02FC05B843}" srcOrd="0" destOrd="0" presId="urn:microsoft.com/office/officeart/2005/8/layout/chevron2"/>
    <dgm:cxn modelId="{2BDF98EF-93F1-40B7-A655-49A6E62F17C1}" srcId="{E1AE117B-F9E5-42B3-B0EF-0C3DBE5A3CF9}" destId="{59C9CA4E-FC06-446B-8FAA-1B2A735E7BFB}" srcOrd="1" destOrd="0" parTransId="{74D1EC4D-3463-4615-ADAE-07DA721F99E2}" sibTransId="{12A31BB2-50D0-4569-8B06-E6DB28818126}"/>
    <dgm:cxn modelId="{4E3CB84C-01AB-4F63-86C5-3E8422333187}" type="presOf" srcId="{99D072FC-68E8-4312-A11B-1D42986892EF}" destId="{4621DF5F-60A3-4877-959C-2C731DFA3131}" srcOrd="0" destOrd="0" presId="urn:microsoft.com/office/officeart/2005/8/layout/chevron2"/>
    <dgm:cxn modelId="{E2504A0E-9C4A-4F26-83FC-9E4CBD41984A}" type="presOf" srcId="{2ECACAD8-9FD9-4063-A86D-542FEBAB0D3F}" destId="{65DCEF8C-4CB2-4D85-A01E-257E0E44AED9}" srcOrd="0" destOrd="1" presId="urn:microsoft.com/office/officeart/2005/8/layout/chevron2"/>
    <dgm:cxn modelId="{5325558F-DCF9-4C79-B3A3-D591D579558C}" type="presOf" srcId="{20C017B7-0152-471C-875B-510FF6289E79}" destId="{681428DF-D5DA-473B-B0C2-81345AA0EAC7}" srcOrd="0" destOrd="0" presId="urn:microsoft.com/office/officeart/2005/8/layout/chevron2"/>
    <dgm:cxn modelId="{BE034E2E-871B-4A7C-AEF3-B17C069F866E}" type="presOf" srcId="{3AED5F40-713E-465B-956F-C724A22C76C7}" destId="{4AAC171F-668F-4468-8ED9-796B7A1521C3}" srcOrd="0" destOrd="2" presId="urn:microsoft.com/office/officeart/2005/8/layout/chevron2"/>
    <dgm:cxn modelId="{34315571-151D-4658-8083-8A5C82DC6B70}" srcId="{E1AE117B-F9E5-42B3-B0EF-0C3DBE5A3CF9}" destId="{3AED5F40-713E-465B-956F-C724A22C76C7}" srcOrd="2" destOrd="0" parTransId="{4D541D21-6848-4BC7-845D-8912EC75D4D1}" sibTransId="{C7C65214-589E-4A26-8ACD-0676C71F1869}"/>
    <dgm:cxn modelId="{956A599D-5780-463E-8688-EFB2E4988912}" srcId="{250CA910-A21D-43E9-8196-1477C07B8D3C}" destId="{20C017B7-0152-471C-875B-510FF6289E79}" srcOrd="1" destOrd="0" parTransId="{31A2D358-8C30-484C-AD4B-2FCE69B526BA}" sibTransId="{33D4D5C3-4FCE-48A7-BC41-A0575D64BA8D}"/>
    <dgm:cxn modelId="{04EFF3EE-7016-4174-8E2B-71460D370D35}" type="presOf" srcId="{67CDFF1F-3A0B-429B-800B-B65BF7B13A5A}" destId="{E3575FB6-3E1E-4296-84BF-AE8ACA7AD420}" srcOrd="0" destOrd="0" presId="urn:microsoft.com/office/officeart/2005/8/layout/chevron2"/>
    <dgm:cxn modelId="{417F8F73-4BE4-4263-8E44-A89EBB93336D}" type="presOf" srcId="{E1AE117B-F9E5-42B3-B0EF-0C3DBE5A3CF9}" destId="{B8BF2B89-E9E1-4E9D-8842-6C04F52E4B09}" srcOrd="0" destOrd="0" presId="urn:microsoft.com/office/officeart/2005/8/layout/chevron2"/>
    <dgm:cxn modelId="{DF4169E0-7B7C-4292-A94D-E4FA281BE5FB}" srcId="{E1AE117B-F9E5-42B3-B0EF-0C3DBE5A3CF9}" destId="{8B850B05-3F35-4A72-AAF0-1F22C5593943}" srcOrd="0" destOrd="0" parTransId="{BA88A28E-91C7-445F-AD6B-73AE5F0D18A5}" sibTransId="{ACC65653-A1F1-4845-B782-943137981ECA}"/>
    <dgm:cxn modelId="{B6580F38-28CF-46E0-8748-20083A2BD748}" srcId="{250CA910-A21D-43E9-8196-1477C07B8D3C}" destId="{67CDFF1F-3A0B-429B-800B-B65BF7B13A5A}" srcOrd="2" destOrd="0" parTransId="{EAF5F67D-0C18-4CCB-A15D-0E796ADA3EEC}" sibTransId="{BB63EB29-E145-4B2C-A265-8D32938994AF}"/>
    <dgm:cxn modelId="{094945B3-03B9-47CC-A064-75E09383D174}" type="presParOf" srcId="{0AD0940D-750F-4527-8D60-2F02FC05B843}" destId="{1E7DC8D1-B484-4DCE-B2B3-A06518AB957D}" srcOrd="0" destOrd="0" presId="urn:microsoft.com/office/officeart/2005/8/layout/chevron2"/>
    <dgm:cxn modelId="{0E10216C-2A2F-4C4D-9BEA-E9E5AC01695A}" type="presParOf" srcId="{1E7DC8D1-B484-4DCE-B2B3-A06518AB957D}" destId="{B8BF2B89-E9E1-4E9D-8842-6C04F52E4B09}" srcOrd="0" destOrd="0" presId="urn:microsoft.com/office/officeart/2005/8/layout/chevron2"/>
    <dgm:cxn modelId="{E87DDBFD-6677-43E8-B1E9-06BFE8059FB2}" type="presParOf" srcId="{1E7DC8D1-B484-4DCE-B2B3-A06518AB957D}" destId="{4AAC171F-668F-4468-8ED9-796B7A1521C3}" srcOrd="1" destOrd="0" presId="urn:microsoft.com/office/officeart/2005/8/layout/chevron2"/>
    <dgm:cxn modelId="{8B0958AA-2072-4FEE-8F51-8473FA301B94}" type="presParOf" srcId="{0AD0940D-750F-4527-8D60-2F02FC05B843}" destId="{4BBF462B-EA12-473F-ABE4-B2C34E5FAB18}" srcOrd="1" destOrd="0" presId="urn:microsoft.com/office/officeart/2005/8/layout/chevron2"/>
    <dgm:cxn modelId="{DEC7D684-594F-41C4-BFBA-D6BAF605F3A2}" type="presParOf" srcId="{0AD0940D-750F-4527-8D60-2F02FC05B843}" destId="{9105C066-8749-4F9C-B9C3-E11E937BB4F2}" srcOrd="2" destOrd="0" presId="urn:microsoft.com/office/officeart/2005/8/layout/chevron2"/>
    <dgm:cxn modelId="{E63A053E-4A1C-4281-BB5B-D18C9203BDF3}" type="presParOf" srcId="{9105C066-8749-4F9C-B9C3-E11E937BB4F2}" destId="{681428DF-D5DA-473B-B0C2-81345AA0EAC7}" srcOrd="0" destOrd="0" presId="urn:microsoft.com/office/officeart/2005/8/layout/chevron2"/>
    <dgm:cxn modelId="{3238C031-E6EE-4366-950E-1EC9143B70CC}" type="presParOf" srcId="{9105C066-8749-4F9C-B9C3-E11E937BB4F2}" destId="{4621DF5F-60A3-4877-959C-2C731DFA3131}" srcOrd="1" destOrd="0" presId="urn:microsoft.com/office/officeart/2005/8/layout/chevron2"/>
    <dgm:cxn modelId="{94AF05B1-F8BF-4144-B697-0F9CC21AD03A}" type="presParOf" srcId="{0AD0940D-750F-4527-8D60-2F02FC05B843}" destId="{BA8E4BED-5806-45AF-AD6A-4EA5EB58B138}" srcOrd="3" destOrd="0" presId="urn:microsoft.com/office/officeart/2005/8/layout/chevron2"/>
    <dgm:cxn modelId="{7CAFD208-B899-4096-A8FD-93D3CBAB5409}" type="presParOf" srcId="{0AD0940D-750F-4527-8D60-2F02FC05B843}" destId="{131DD1E8-CF79-4FB4-B99D-A041E4CD6B15}" srcOrd="4" destOrd="0" presId="urn:microsoft.com/office/officeart/2005/8/layout/chevron2"/>
    <dgm:cxn modelId="{A2E3148B-8B77-4278-A166-A9C237808CEB}" type="presParOf" srcId="{131DD1E8-CF79-4FB4-B99D-A041E4CD6B15}" destId="{E3575FB6-3E1E-4296-84BF-AE8ACA7AD420}" srcOrd="0" destOrd="0" presId="urn:microsoft.com/office/officeart/2005/8/layout/chevron2"/>
    <dgm:cxn modelId="{40B3DABA-606C-4BE2-8F8C-07FAD6414FD2}" type="presParOf" srcId="{131DD1E8-CF79-4FB4-B99D-A041E4CD6B15}" destId="{65DCEF8C-4CB2-4D85-A01E-257E0E44AE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82954-4DD1-4406-A31C-40FD93F136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146F6BE6-47B8-4CDA-AFDD-3847183DD614}">
      <dgm:prSet custT="1"/>
      <dgm:spPr/>
      <dgm:t>
        <a:bodyPr/>
        <a:lstStyle/>
        <a:p>
          <a:pPr rtl="0"/>
          <a:r>
            <a:rPr lang="zh-TW" altLang="en-US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帶動地方政府擴大推動資料開放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C25D1-74F2-411B-82D1-B55E7F773995}" type="parTrans" cxnId="{4B155DFE-DE30-4B30-B5CB-2B9EDF25FD47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90F571-0770-4296-93AE-264B55A92766}" type="sibTrans" cxnId="{4B155DFE-DE30-4B30-B5CB-2B9EDF25FD47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F33B3F-52FE-4351-AD2B-55E5A556E980}">
      <dgm:prSet custT="1"/>
      <dgm:spPr/>
      <dgm:t>
        <a:bodyPr/>
        <a:lstStyle/>
        <a:p>
          <a:pPr rtl="0"/>
          <a:r>
            <a:rPr lang="zh-TW" altLang="en-US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建立政府資料品質提升運作機制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7B7E48-2A2E-43D9-8962-15F0863BE15A}" type="parTrans" cxnId="{1E46FA2F-869D-4A4A-A2A5-A4DB2A985B8E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AB8159-E38B-4263-9C77-7770F718DB30}" type="sibTrans" cxnId="{1E46FA2F-869D-4A4A-A2A5-A4DB2A985B8E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62CA0-E0E0-4388-BE3F-913FFAA99B10}">
      <dgm:prSet custT="1"/>
      <dgm:spPr/>
      <dgm:t>
        <a:bodyPr/>
        <a:lstStyle/>
        <a:p>
          <a:pPr rtl="0"/>
          <a:r>
            <a:rPr lang="zh-TW" altLang="en-US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建立政府資料開放優質標章暨深化應用獎勵措施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3E7B18-48CB-4DF3-BE54-0BEFC82C3016}" type="parTrans" cxnId="{3C9595C9-63C0-4AEF-B760-C5370B9B8441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FAB09-B3F4-4A41-8DAC-10B707A08AED}" type="sibTrans" cxnId="{3C9595C9-63C0-4AEF-B760-C5370B9B8441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D807D4-2A8D-4227-A0B6-D6770F0F73A7}">
      <dgm:prSet custT="1"/>
      <dgm:spPr/>
      <dgm:t>
        <a:bodyPr/>
        <a:lstStyle/>
        <a:p>
          <a:pPr rtl="0"/>
          <a:endParaRPr lang="zh-TW" altLang="en-US" sz="23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21CA37-F5B8-4A25-A595-D9E555DA06EC}" type="parTrans" cxnId="{986C1ECC-D0C7-492D-B7FE-B429BA377705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D0798A-B6E4-445B-80CF-24654DDCB5B2}" type="sibTrans" cxnId="{986C1ECC-D0C7-492D-B7FE-B429BA377705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36C8CA-759E-423B-881C-5CD03801BBD7}">
      <dgm:prSet custT="1"/>
      <dgm:spPr/>
      <dgm:t>
        <a:bodyPr/>
        <a:lstStyle/>
        <a:p>
          <a:pPr rtl="0"/>
          <a:endParaRPr lang="zh-TW" altLang="en-US" sz="2300" dirty="0">
            <a:solidFill>
              <a:schemeClr val="bg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280D3B-E8E8-4C2E-9794-EFBEA1A48B9C}" type="parTrans" cxnId="{1D27A2B8-4CB6-49E2-9834-785173AD7D58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4814B4-55B4-498C-B82C-AAAAFB918D26}" type="sibTrans" cxnId="{1D27A2B8-4CB6-49E2-9834-785173AD7D58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FF866C-AAEA-40FD-8B1A-CD012FF54748}">
      <dgm:prSet custT="1"/>
      <dgm:spPr/>
      <dgm:t>
        <a:bodyPr/>
        <a:lstStyle/>
        <a:p>
          <a:pPr rtl="0"/>
          <a:endParaRPr lang="zh-TW" altLang="en-US" sz="2300" dirty="0">
            <a:solidFill>
              <a:schemeClr val="bg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132D0-4C1A-4A71-A84F-C14F3F6E1B8A}" type="parTrans" cxnId="{7F23186B-B699-46A4-B2D7-73FEA01B7DFA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69B271-49DC-44F0-93B5-70DFA1FB2B0D}" type="sibTrans" cxnId="{7F23186B-B699-46A4-B2D7-73FEA01B7DFA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C90B33-E411-4E0B-B58E-876567CF705D}">
      <dgm:prSet custT="1"/>
      <dgm:spPr/>
      <dgm:t>
        <a:bodyPr/>
        <a:lstStyle/>
        <a:p>
          <a:r>
            <a:rPr lang="zh-TW" altLang="en-US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訂定共通性應用程式介面規範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629AC7-9320-4A57-A195-F44C620B2A39}" type="parTrans" cxnId="{DD0F869F-D396-477C-96D9-22A7FE8CEB1F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289F24-25C3-470E-9E9D-04D1A8294C5E}" type="sibTrans" cxnId="{DD0F869F-D396-477C-96D9-22A7FE8CEB1F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A74C8F-CFC8-4ACF-80F5-AF369191AEAC}">
      <dgm:prSet custT="1"/>
      <dgm:spPr/>
      <dgm:t>
        <a:bodyPr/>
        <a:lstStyle/>
        <a:p>
          <a:pPr rtl="0"/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905D0B-99C7-4C6F-8172-3E13D9C38E83}" type="sibTrans" cxnId="{48E219E2-E63C-43DE-880A-4DEBDD37EEEC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0B98E5-2233-4695-89C9-5DAFE8F5DA9F}" type="parTrans" cxnId="{48E219E2-E63C-43DE-880A-4DEBDD37EEEC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DC3E06-0225-41D0-85D6-0254E9D9DB34}">
      <dgm:prSet custT="1"/>
      <dgm:spPr/>
      <dgm:t>
        <a:bodyPr/>
        <a:lstStyle/>
        <a:p>
          <a:r>
            <a:rPr lang="zh-TW" altLang="en-US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修正政府資料開放相關規範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9BB99A-59D7-4C88-B328-9CA31DC140BB}" type="parTrans" cxnId="{A497CFE2-A97B-4499-9447-3560B65F73AC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BCFBD9-5492-4D8F-B018-ECFA7F6B1252}" type="sibTrans" cxnId="{A497CFE2-A97B-4499-9447-3560B65F73AC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811E4F-592B-465A-974D-A4A56F911373}">
      <dgm:prSet custT="1"/>
      <dgm:spPr/>
      <dgm:t>
        <a:bodyPr/>
        <a:lstStyle/>
        <a:p>
          <a:pPr rtl="0"/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817E1F-C86B-4B9B-B43B-0E61DCA97D22}" type="parTrans" cxnId="{89FFB7B5-7D24-48D7-9F0C-E191A7BC33FC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42F0E0-DA86-4F8C-BB84-44FBAFA0BA7A}" type="sibTrans" cxnId="{89FFB7B5-7D24-48D7-9F0C-E191A7BC33FC}">
      <dgm:prSet/>
      <dgm:spPr/>
      <dgm:t>
        <a:bodyPr/>
        <a:lstStyle/>
        <a:p>
          <a:endParaRPr lang="zh-TW" altLang="en-US" sz="23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887891-30CB-4DBB-B588-16F0BEA1E778}" type="pres">
      <dgm:prSet presAssocID="{EAA82954-4DD1-4406-A31C-40FD93F136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77FB05F-C764-4905-97AB-6355E433BEC9}" type="pres">
      <dgm:prSet presAssocID="{EAA82954-4DD1-4406-A31C-40FD93F136D1}" presName="Name1" presStyleCnt="0"/>
      <dgm:spPr/>
      <dgm:t>
        <a:bodyPr/>
        <a:lstStyle/>
        <a:p>
          <a:endParaRPr lang="zh-TW" altLang="en-US"/>
        </a:p>
      </dgm:t>
    </dgm:pt>
    <dgm:pt modelId="{8F44E8C9-767D-459A-AACF-37D47FC78E92}" type="pres">
      <dgm:prSet presAssocID="{EAA82954-4DD1-4406-A31C-40FD93F136D1}" presName="cycle" presStyleCnt="0"/>
      <dgm:spPr/>
      <dgm:t>
        <a:bodyPr/>
        <a:lstStyle/>
        <a:p>
          <a:endParaRPr lang="zh-TW" altLang="en-US"/>
        </a:p>
      </dgm:t>
    </dgm:pt>
    <dgm:pt modelId="{26F76323-507D-4259-BF42-214748DD0A99}" type="pres">
      <dgm:prSet presAssocID="{EAA82954-4DD1-4406-A31C-40FD93F136D1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6C3A2C3D-7FB7-4054-879A-8EA29B7A31D0}" type="pres">
      <dgm:prSet presAssocID="{EAA82954-4DD1-4406-A31C-40FD93F136D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64DA9C1-39B9-48CA-8C5A-1EA6E3180B48}" type="pres">
      <dgm:prSet presAssocID="{EAA82954-4DD1-4406-A31C-40FD93F136D1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497BC7D3-6139-4A72-A560-DCDEAF4B594C}" type="pres">
      <dgm:prSet presAssocID="{EAA82954-4DD1-4406-A31C-40FD93F136D1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03B898BB-0C33-4BB5-BB75-01DBDC2DEF16}" type="pres">
      <dgm:prSet presAssocID="{146F6BE6-47B8-4CDA-AFDD-3847183DD61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2CCCF5-75D0-4D1D-A457-C703125A7E0C}" type="pres">
      <dgm:prSet presAssocID="{146F6BE6-47B8-4CDA-AFDD-3847183DD614}" presName="accent_1" presStyleCnt="0"/>
      <dgm:spPr/>
      <dgm:t>
        <a:bodyPr/>
        <a:lstStyle/>
        <a:p>
          <a:endParaRPr lang="zh-TW" altLang="en-US"/>
        </a:p>
      </dgm:t>
    </dgm:pt>
    <dgm:pt modelId="{96686ABB-02D1-4EC2-A218-0F5BB2E89A2D}" type="pres">
      <dgm:prSet presAssocID="{146F6BE6-47B8-4CDA-AFDD-3847183DD614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C1EE2AE5-C1DC-41C1-BEA9-530518EF46C4}" type="pres">
      <dgm:prSet presAssocID="{BFF33B3F-52FE-4351-AD2B-55E5A556E98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360E8-C6BD-4800-92D6-2C7A40430CFB}" type="pres">
      <dgm:prSet presAssocID="{BFF33B3F-52FE-4351-AD2B-55E5A556E980}" presName="accent_2" presStyleCnt="0"/>
      <dgm:spPr/>
      <dgm:t>
        <a:bodyPr/>
        <a:lstStyle/>
        <a:p>
          <a:endParaRPr lang="zh-TW" altLang="en-US"/>
        </a:p>
      </dgm:t>
    </dgm:pt>
    <dgm:pt modelId="{FEA58083-B21F-4D41-B536-74ACFE4E57C0}" type="pres">
      <dgm:prSet presAssocID="{BFF33B3F-52FE-4351-AD2B-55E5A556E980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76F450CB-F238-42E2-8152-099C8A0D492A}" type="pres">
      <dgm:prSet presAssocID="{D6662CA0-E0E0-4388-BE3F-913FFAA99B1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48824A-8783-4F9B-8924-CA9A89DD82B4}" type="pres">
      <dgm:prSet presAssocID="{D6662CA0-E0E0-4388-BE3F-913FFAA99B10}" presName="accent_3" presStyleCnt="0"/>
      <dgm:spPr/>
      <dgm:t>
        <a:bodyPr/>
        <a:lstStyle/>
        <a:p>
          <a:endParaRPr lang="zh-TW" altLang="en-US"/>
        </a:p>
      </dgm:t>
    </dgm:pt>
    <dgm:pt modelId="{DEEB8DA9-8BBA-4F16-BBE9-43F17D2FF183}" type="pres">
      <dgm:prSet presAssocID="{D6662CA0-E0E0-4388-BE3F-913FFAA99B10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34D0B1C7-8BC5-4DA3-B48F-105139F14370}" type="pres">
      <dgm:prSet presAssocID="{0DC90B33-E411-4E0B-B58E-876567CF705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B56FA2-5368-4ABD-A95B-C4094191355C}" type="pres">
      <dgm:prSet presAssocID="{0DC90B33-E411-4E0B-B58E-876567CF705D}" presName="accent_4" presStyleCnt="0"/>
      <dgm:spPr/>
      <dgm:t>
        <a:bodyPr/>
        <a:lstStyle/>
        <a:p>
          <a:endParaRPr lang="zh-TW" altLang="en-US"/>
        </a:p>
      </dgm:t>
    </dgm:pt>
    <dgm:pt modelId="{4FA61697-54B3-4E5E-BDBA-4DDA1687AF05}" type="pres">
      <dgm:prSet presAssocID="{0DC90B33-E411-4E0B-B58E-876567CF705D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4C7272A9-C674-473C-8AED-3716CB1C2FA2}" type="pres">
      <dgm:prSet presAssocID="{C8DC3E06-0225-41D0-85D6-0254E9D9DB3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202AE4-8A04-4B3F-A287-C1521B1CD819}" type="pres">
      <dgm:prSet presAssocID="{C8DC3E06-0225-41D0-85D6-0254E9D9DB34}" presName="accent_5" presStyleCnt="0"/>
      <dgm:spPr/>
      <dgm:t>
        <a:bodyPr/>
        <a:lstStyle/>
        <a:p>
          <a:endParaRPr lang="zh-TW" altLang="en-US"/>
        </a:p>
      </dgm:t>
    </dgm:pt>
    <dgm:pt modelId="{16909709-2B70-476A-836B-CA6F82305D7D}" type="pres">
      <dgm:prSet presAssocID="{C8DC3E06-0225-41D0-85D6-0254E9D9DB34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5525B3E-8B58-4806-BD8D-6966C008041C}" type="presOf" srcId="{A5A74C8F-CFC8-4ACF-80F5-AF369191AEAC}" destId="{34D0B1C7-8BC5-4DA3-B48F-105139F14370}" srcOrd="0" destOrd="1" presId="urn:microsoft.com/office/officeart/2008/layout/VerticalCurvedList"/>
    <dgm:cxn modelId="{1D27A2B8-4CB6-49E2-9834-785173AD7D58}" srcId="{BFF33B3F-52FE-4351-AD2B-55E5A556E980}" destId="{EF36C8CA-759E-423B-881C-5CD03801BBD7}" srcOrd="0" destOrd="0" parTransId="{FC280D3B-E8E8-4C2E-9794-EFBEA1A48B9C}" sibTransId="{194814B4-55B4-498C-B82C-AAAAFB918D26}"/>
    <dgm:cxn modelId="{4B155DFE-DE30-4B30-B5CB-2B9EDF25FD47}" srcId="{EAA82954-4DD1-4406-A31C-40FD93F136D1}" destId="{146F6BE6-47B8-4CDA-AFDD-3847183DD614}" srcOrd="0" destOrd="0" parTransId="{E74C25D1-74F2-411B-82D1-B55E7F773995}" sibTransId="{8C90F571-0770-4296-93AE-264B55A92766}"/>
    <dgm:cxn modelId="{89FFB7B5-7D24-48D7-9F0C-E191A7BC33FC}" srcId="{C8DC3E06-0225-41D0-85D6-0254E9D9DB34}" destId="{88811E4F-592B-465A-974D-A4A56F911373}" srcOrd="0" destOrd="0" parTransId="{36817E1F-C86B-4B9B-B43B-0E61DCA97D22}" sibTransId="{D742F0E0-DA86-4F8C-BB84-44FBAFA0BA7A}"/>
    <dgm:cxn modelId="{03FB0548-9CE6-4810-989D-D5D4E4B1FF0C}" type="presOf" srcId="{D6662CA0-E0E0-4388-BE3F-913FFAA99B10}" destId="{76F450CB-F238-42E2-8152-099C8A0D492A}" srcOrd="0" destOrd="0" presId="urn:microsoft.com/office/officeart/2008/layout/VerticalCurvedList"/>
    <dgm:cxn modelId="{7F23186B-B699-46A4-B2D7-73FEA01B7DFA}" srcId="{D6662CA0-E0E0-4388-BE3F-913FFAA99B10}" destId="{25FF866C-AAEA-40FD-8B1A-CD012FF54748}" srcOrd="0" destOrd="0" parTransId="{199132D0-4C1A-4A71-A84F-C14F3F6E1B8A}" sibTransId="{2B69B271-49DC-44F0-93B5-70DFA1FB2B0D}"/>
    <dgm:cxn modelId="{5E672D42-536D-4822-A8D0-E23A8995BCCB}" type="presOf" srcId="{146F6BE6-47B8-4CDA-AFDD-3847183DD614}" destId="{03B898BB-0C33-4BB5-BB75-01DBDC2DEF16}" srcOrd="0" destOrd="0" presId="urn:microsoft.com/office/officeart/2008/layout/VerticalCurvedList"/>
    <dgm:cxn modelId="{7610C239-8D59-4A77-A849-727D7B150A98}" type="presOf" srcId="{A3D0798A-B6E4-445B-80CF-24654DDCB5B2}" destId="{6C3A2C3D-7FB7-4054-879A-8EA29B7A31D0}" srcOrd="0" destOrd="0" presId="urn:microsoft.com/office/officeart/2008/layout/VerticalCurvedList"/>
    <dgm:cxn modelId="{3C9595C9-63C0-4AEF-B760-C5370B9B8441}" srcId="{EAA82954-4DD1-4406-A31C-40FD93F136D1}" destId="{D6662CA0-E0E0-4388-BE3F-913FFAA99B10}" srcOrd="2" destOrd="0" parTransId="{F83E7B18-48CB-4DF3-BE54-0BEFC82C3016}" sibTransId="{286FAB09-B3F4-4A41-8DAC-10B707A08AED}"/>
    <dgm:cxn modelId="{4A56EBD4-F1C6-4C14-AA04-44387E300121}" type="presOf" srcId="{0DC90B33-E411-4E0B-B58E-876567CF705D}" destId="{34D0B1C7-8BC5-4DA3-B48F-105139F14370}" srcOrd="0" destOrd="0" presId="urn:microsoft.com/office/officeart/2008/layout/VerticalCurvedList"/>
    <dgm:cxn modelId="{BCFFFD86-EA85-4EE7-9414-09EDA77754FA}" type="presOf" srcId="{BFF33B3F-52FE-4351-AD2B-55E5A556E980}" destId="{C1EE2AE5-C1DC-41C1-BEA9-530518EF46C4}" srcOrd="0" destOrd="0" presId="urn:microsoft.com/office/officeart/2008/layout/VerticalCurvedList"/>
    <dgm:cxn modelId="{1E46FA2F-869D-4A4A-A2A5-A4DB2A985B8E}" srcId="{EAA82954-4DD1-4406-A31C-40FD93F136D1}" destId="{BFF33B3F-52FE-4351-AD2B-55E5A556E980}" srcOrd="1" destOrd="0" parTransId="{F87B7E48-2A2E-43D9-8962-15F0863BE15A}" sibTransId="{47AB8159-E38B-4263-9C77-7770F718DB30}"/>
    <dgm:cxn modelId="{AB7C1FCB-7143-4F99-B65A-96ADB2E97BDD}" type="presOf" srcId="{25FF866C-AAEA-40FD-8B1A-CD012FF54748}" destId="{76F450CB-F238-42E2-8152-099C8A0D492A}" srcOrd="0" destOrd="1" presId="urn:microsoft.com/office/officeart/2008/layout/VerticalCurvedList"/>
    <dgm:cxn modelId="{DD0F869F-D396-477C-96D9-22A7FE8CEB1F}" srcId="{EAA82954-4DD1-4406-A31C-40FD93F136D1}" destId="{0DC90B33-E411-4E0B-B58E-876567CF705D}" srcOrd="3" destOrd="0" parTransId="{08629AC7-9320-4A57-A195-F44C620B2A39}" sibTransId="{CE289F24-25C3-470E-9E9D-04D1A8294C5E}"/>
    <dgm:cxn modelId="{DAB2271A-7ACB-4A79-9A25-BA936F570729}" type="presOf" srcId="{88811E4F-592B-465A-974D-A4A56F911373}" destId="{4C7272A9-C674-473C-8AED-3716CB1C2FA2}" srcOrd="0" destOrd="1" presId="urn:microsoft.com/office/officeart/2008/layout/VerticalCurvedList"/>
    <dgm:cxn modelId="{BA739E50-BCBD-4F00-B05D-F8BB5DD8D302}" type="presOf" srcId="{0FD807D4-2A8D-4227-A0B6-D6770F0F73A7}" destId="{03B898BB-0C33-4BB5-BB75-01DBDC2DEF16}" srcOrd="0" destOrd="1" presId="urn:microsoft.com/office/officeart/2008/layout/VerticalCurvedList"/>
    <dgm:cxn modelId="{E03FDAD5-8508-44B1-84B5-EF901A6B64E6}" type="presOf" srcId="{EF36C8CA-759E-423B-881C-5CD03801BBD7}" destId="{C1EE2AE5-C1DC-41C1-BEA9-530518EF46C4}" srcOrd="0" destOrd="1" presId="urn:microsoft.com/office/officeart/2008/layout/VerticalCurvedList"/>
    <dgm:cxn modelId="{48E219E2-E63C-43DE-880A-4DEBDD37EEEC}" srcId="{0DC90B33-E411-4E0B-B58E-876567CF705D}" destId="{A5A74C8F-CFC8-4ACF-80F5-AF369191AEAC}" srcOrd="0" destOrd="0" parTransId="{E20B98E5-2233-4695-89C9-5DAFE8F5DA9F}" sibTransId="{E3905D0B-99C7-4C6F-8172-3E13D9C38E83}"/>
    <dgm:cxn modelId="{986C1ECC-D0C7-492D-B7FE-B429BA377705}" srcId="{146F6BE6-47B8-4CDA-AFDD-3847183DD614}" destId="{0FD807D4-2A8D-4227-A0B6-D6770F0F73A7}" srcOrd="0" destOrd="0" parTransId="{E621CA37-F5B8-4A25-A595-D9E555DA06EC}" sibTransId="{A3D0798A-B6E4-445B-80CF-24654DDCB5B2}"/>
    <dgm:cxn modelId="{A497CFE2-A97B-4499-9447-3560B65F73AC}" srcId="{EAA82954-4DD1-4406-A31C-40FD93F136D1}" destId="{C8DC3E06-0225-41D0-85D6-0254E9D9DB34}" srcOrd="4" destOrd="0" parTransId="{249BB99A-59D7-4C88-B328-9CA31DC140BB}" sibTransId="{91BCFBD9-5492-4D8F-B018-ECFA7F6B1252}"/>
    <dgm:cxn modelId="{C33633F6-B237-4FA3-B898-BC556A6B9E32}" type="presOf" srcId="{C8DC3E06-0225-41D0-85D6-0254E9D9DB34}" destId="{4C7272A9-C674-473C-8AED-3716CB1C2FA2}" srcOrd="0" destOrd="0" presId="urn:microsoft.com/office/officeart/2008/layout/VerticalCurvedList"/>
    <dgm:cxn modelId="{42D853BB-2BE0-456D-A68A-C35CF4413E7B}" type="presOf" srcId="{EAA82954-4DD1-4406-A31C-40FD93F136D1}" destId="{31887891-30CB-4DBB-B588-16F0BEA1E778}" srcOrd="0" destOrd="0" presId="urn:microsoft.com/office/officeart/2008/layout/VerticalCurvedList"/>
    <dgm:cxn modelId="{612DB759-7C76-417B-94FE-58C9E6EA6374}" type="presParOf" srcId="{31887891-30CB-4DBB-B588-16F0BEA1E778}" destId="{177FB05F-C764-4905-97AB-6355E433BEC9}" srcOrd="0" destOrd="0" presId="urn:microsoft.com/office/officeart/2008/layout/VerticalCurvedList"/>
    <dgm:cxn modelId="{297B3FD5-4BDE-46E9-9E2D-399AC0F10789}" type="presParOf" srcId="{177FB05F-C764-4905-97AB-6355E433BEC9}" destId="{8F44E8C9-767D-459A-AACF-37D47FC78E92}" srcOrd="0" destOrd="0" presId="urn:microsoft.com/office/officeart/2008/layout/VerticalCurvedList"/>
    <dgm:cxn modelId="{5A3D76B3-A5DB-4505-A5B1-BBBB1F5B5E97}" type="presParOf" srcId="{8F44E8C9-767D-459A-AACF-37D47FC78E92}" destId="{26F76323-507D-4259-BF42-214748DD0A99}" srcOrd="0" destOrd="0" presId="urn:microsoft.com/office/officeart/2008/layout/VerticalCurvedList"/>
    <dgm:cxn modelId="{A9A3F4AA-6D89-46D3-A8B6-A37300F3A875}" type="presParOf" srcId="{8F44E8C9-767D-459A-AACF-37D47FC78E92}" destId="{6C3A2C3D-7FB7-4054-879A-8EA29B7A31D0}" srcOrd="1" destOrd="0" presId="urn:microsoft.com/office/officeart/2008/layout/VerticalCurvedList"/>
    <dgm:cxn modelId="{A5B9842A-2D13-421A-9FD5-392B4070A533}" type="presParOf" srcId="{8F44E8C9-767D-459A-AACF-37D47FC78E92}" destId="{364DA9C1-39B9-48CA-8C5A-1EA6E3180B48}" srcOrd="2" destOrd="0" presId="urn:microsoft.com/office/officeart/2008/layout/VerticalCurvedList"/>
    <dgm:cxn modelId="{FA4563A2-DE01-4FE9-8A74-B6FA5BBA4F1C}" type="presParOf" srcId="{8F44E8C9-767D-459A-AACF-37D47FC78E92}" destId="{497BC7D3-6139-4A72-A560-DCDEAF4B594C}" srcOrd="3" destOrd="0" presId="urn:microsoft.com/office/officeart/2008/layout/VerticalCurvedList"/>
    <dgm:cxn modelId="{D5A2ED19-F7CA-4A63-9E73-1178B5AB56C5}" type="presParOf" srcId="{177FB05F-C764-4905-97AB-6355E433BEC9}" destId="{03B898BB-0C33-4BB5-BB75-01DBDC2DEF16}" srcOrd="1" destOrd="0" presId="urn:microsoft.com/office/officeart/2008/layout/VerticalCurvedList"/>
    <dgm:cxn modelId="{8C4B34C4-1B57-41EB-A3CA-17756A87F057}" type="presParOf" srcId="{177FB05F-C764-4905-97AB-6355E433BEC9}" destId="{732CCCF5-75D0-4D1D-A457-C703125A7E0C}" srcOrd="2" destOrd="0" presId="urn:microsoft.com/office/officeart/2008/layout/VerticalCurvedList"/>
    <dgm:cxn modelId="{616619F9-5D3F-4B0D-B021-25FC479A6572}" type="presParOf" srcId="{732CCCF5-75D0-4D1D-A457-C703125A7E0C}" destId="{96686ABB-02D1-4EC2-A218-0F5BB2E89A2D}" srcOrd="0" destOrd="0" presId="urn:microsoft.com/office/officeart/2008/layout/VerticalCurvedList"/>
    <dgm:cxn modelId="{8C1B4E3B-A6B2-4F29-9821-97B9CFE5B053}" type="presParOf" srcId="{177FB05F-C764-4905-97AB-6355E433BEC9}" destId="{C1EE2AE5-C1DC-41C1-BEA9-530518EF46C4}" srcOrd="3" destOrd="0" presId="urn:microsoft.com/office/officeart/2008/layout/VerticalCurvedList"/>
    <dgm:cxn modelId="{56136958-7850-4CE8-BF7E-187F8DDF4165}" type="presParOf" srcId="{177FB05F-C764-4905-97AB-6355E433BEC9}" destId="{69C360E8-C6BD-4800-92D6-2C7A40430CFB}" srcOrd="4" destOrd="0" presId="urn:microsoft.com/office/officeart/2008/layout/VerticalCurvedList"/>
    <dgm:cxn modelId="{06CB6316-0844-4BB6-997D-5F0AB46DA95B}" type="presParOf" srcId="{69C360E8-C6BD-4800-92D6-2C7A40430CFB}" destId="{FEA58083-B21F-4D41-B536-74ACFE4E57C0}" srcOrd="0" destOrd="0" presId="urn:microsoft.com/office/officeart/2008/layout/VerticalCurvedList"/>
    <dgm:cxn modelId="{5D400BC6-5384-4517-84F0-5AC1FF9A4B0A}" type="presParOf" srcId="{177FB05F-C764-4905-97AB-6355E433BEC9}" destId="{76F450CB-F238-42E2-8152-099C8A0D492A}" srcOrd="5" destOrd="0" presId="urn:microsoft.com/office/officeart/2008/layout/VerticalCurvedList"/>
    <dgm:cxn modelId="{8BE5E279-CCAB-464D-8F0E-25FA1827E33D}" type="presParOf" srcId="{177FB05F-C764-4905-97AB-6355E433BEC9}" destId="{3748824A-8783-4F9B-8924-CA9A89DD82B4}" srcOrd="6" destOrd="0" presId="urn:microsoft.com/office/officeart/2008/layout/VerticalCurvedList"/>
    <dgm:cxn modelId="{E8188441-03F2-4ACD-A414-D1BA05EAAB95}" type="presParOf" srcId="{3748824A-8783-4F9B-8924-CA9A89DD82B4}" destId="{DEEB8DA9-8BBA-4F16-BBE9-43F17D2FF183}" srcOrd="0" destOrd="0" presId="urn:microsoft.com/office/officeart/2008/layout/VerticalCurvedList"/>
    <dgm:cxn modelId="{BCD68A4C-1367-4D83-B85B-FFBC673A1D02}" type="presParOf" srcId="{177FB05F-C764-4905-97AB-6355E433BEC9}" destId="{34D0B1C7-8BC5-4DA3-B48F-105139F14370}" srcOrd="7" destOrd="0" presId="urn:microsoft.com/office/officeart/2008/layout/VerticalCurvedList"/>
    <dgm:cxn modelId="{CA2B73A2-30EB-4EE0-B979-E8DD4AE1DF29}" type="presParOf" srcId="{177FB05F-C764-4905-97AB-6355E433BEC9}" destId="{2AB56FA2-5368-4ABD-A95B-C4094191355C}" srcOrd="8" destOrd="0" presId="urn:microsoft.com/office/officeart/2008/layout/VerticalCurvedList"/>
    <dgm:cxn modelId="{FE3DCF6E-DA2D-48D9-8917-97AC20705844}" type="presParOf" srcId="{2AB56FA2-5368-4ABD-A95B-C4094191355C}" destId="{4FA61697-54B3-4E5E-BDBA-4DDA1687AF05}" srcOrd="0" destOrd="0" presId="urn:microsoft.com/office/officeart/2008/layout/VerticalCurvedList"/>
    <dgm:cxn modelId="{9D360F71-90D4-47D8-8142-ECA3270B470E}" type="presParOf" srcId="{177FB05F-C764-4905-97AB-6355E433BEC9}" destId="{4C7272A9-C674-473C-8AED-3716CB1C2FA2}" srcOrd="9" destOrd="0" presId="urn:microsoft.com/office/officeart/2008/layout/VerticalCurvedList"/>
    <dgm:cxn modelId="{11EB08C9-C36E-4E6A-862D-0966BA703279}" type="presParOf" srcId="{177FB05F-C764-4905-97AB-6355E433BEC9}" destId="{7F202AE4-8A04-4B3F-A287-C1521B1CD819}" srcOrd="10" destOrd="0" presId="urn:microsoft.com/office/officeart/2008/layout/VerticalCurvedList"/>
    <dgm:cxn modelId="{A5C071DE-00C3-442B-B1BC-643847EFE414}" type="presParOf" srcId="{7F202AE4-8A04-4B3F-A287-C1521B1CD819}" destId="{16909709-2B70-476A-836B-CA6F82305D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11093-E267-4F44-A38B-CB30C060B51E}">
      <dsp:nvSpPr>
        <dsp:cNvPr id="0" name=""/>
        <dsp:cNvSpPr/>
      </dsp:nvSpPr>
      <dsp:spPr>
        <a:xfrm>
          <a:off x="0" y="299680"/>
          <a:ext cx="8087457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77" tIns="395732" rIns="627677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訂定政府資料開放諮詢小組設置要點</a:t>
          </a:r>
          <a:endParaRPr lang="zh-TW" altLang="en-US" sz="1400" kern="12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訂定行政院所屬二級機關資料開放諮詢小組運作指引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9680"/>
        <a:ext cx="8087457" cy="1107225"/>
      </dsp:txXfrm>
    </dsp:sp>
    <dsp:sp modelId="{1590526F-3D3F-42E2-9C46-BF9F47C43208}">
      <dsp:nvSpPr>
        <dsp:cNvPr id="0" name=""/>
        <dsp:cNvSpPr/>
      </dsp:nvSpPr>
      <dsp:spPr>
        <a:xfrm>
          <a:off x="404372" y="19240"/>
          <a:ext cx="566121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81" tIns="0" rIns="21398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建立政府資料開放諮詢機制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752" y="46620"/>
        <a:ext cx="5606459" cy="506120"/>
      </dsp:txXfrm>
    </dsp:sp>
    <dsp:sp modelId="{31A74DB6-1601-42D3-925A-31C6AD7E5C6F}">
      <dsp:nvSpPr>
        <dsp:cNvPr id="0" name=""/>
        <dsp:cNvSpPr/>
      </dsp:nvSpPr>
      <dsp:spPr>
        <a:xfrm>
          <a:off x="0" y="1681354"/>
          <a:ext cx="8087457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77" tIns="395732" rIns="627677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訂定政府資料開放相關規範</a:t>
          </a:r>
          <a:endParaRPr lang="zh-TW" altLang="en-US" sz="1400" kern="12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訂定個人資料去識別化國家標準</a:t>
          </a:r>
          <a:endParaRPr lang="zh-TW" altLang="en-US" sz="1400" kern="12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訂定政府資料開放授權條款</a:t>
          </a:r>
          <a:endParaRPr lang="zh-TW" altLang="en-US" sz="1400" kern="12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400" kern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訂定政府資料品質提升機制運作指引</a:t>
          </a:r>
          <a:endParaRPr lang="zh-TW" altLang="en-US" sz="1400" kern="12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建立跨部會資料標準研訂機制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81354"/>
        <a:ext cx="8087457" cy="2094750"/>
      </dsp:txXfrm>
    </dsp:sp>
    <dsp:sp modelId="{58213B39-40CF-42A1-AF51-37F377870FEA}">
      <dsp:nvSpPr>
        <dsp:cNvPr id="0" name=""/>
        <dsp:cNvSpPr/>
      </dsp:nvSpPr>
      <dsp:spPr>
        <a:xfrm>
          <a:off x="404372" y="1509505"/>
          <a:ext cx="566121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81" tIns="0" rIns="21398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完備信賴之資料開放環境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752" y="1536885"/>
        <a:ext cx="5606459" cy="506120"/>
      </dsp:txXfrm>
    </dsp:sp>
    <dsp:sp modelId="{AEC08DA5-B11C-408E-A516-6770353D2806}">
      <dsp:nvSpPr>
        <dsp:cNvPr id="0" name=""/>
        <dsp:cNvSpPr/>
      </dsp:nvSpPr>
      <dsp:spPr>
        <a:xfrm>
          <a:off x="0" y="4267735"/>
          <a:ext cx="808745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77" tIns="395732" rIns="627677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辦理民間資料應用競賽及新創公司輔導</a:t>
          </a:r>
          <a:endParaRPr lang="zh-TW" altLang="en-US" sz="1400" kern="1200" dirty="0">
            <a:solidFill>
              <a:schemeClr val="bg1">
                <a:lumMod val="6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擴增政府資料開放國際合作範圍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我國政府資料開放國際評比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267735"/>
        <a:ext cx="8087457" cy="1436400"/>
      </dsp:txXfrm>
    </dsp:sp>
    <dsp:sp modelId="{825791F4-C8BE-4ED0-800C-A6337DA2FE7F}">
      <dsp:nvSpPr>
        <dsp:cNvPr id="0" name=""/>
        <dsp:cNvSpPr/>
      </dsp:nvSpPr>
      <dsp:spPr>
        <a:xfrm>
          <a:off x="404372" y="3987295"/>
          <a:ext cx="566121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81" tIns="0" rIns="21398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公私跨域合作應用推廣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752" y="4014675"/>
        <a:ext cx="560645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F2B89-E9E1-4E9D-8842-6C04F52E4B09}">
      <dsp:nvSpPr>
        <dsp:cNvPr id="0" name=""/>
        <dsp:cNvSpPr/>
      </dsp:nvSpPr>
      <dsp:spPr>
        <a:xfrm rot="5400000">
          <a:off x="-236014" y="490059"/>
          <a:ext cx="1573430" cy="11014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召開會議</a:t>
          </a:r>
        </a:p>
      </dsp:txBody>
      <dsp:txXfrm rot="-5400000">
        <a:off x="1" y="804746"/>
        <a:ext cx="1101401" cy="472029"/>
      </dsp:txXfrm>
    </dsp:sp>
    <dsp:sp modelId="{4AAC171F-668F-4468-8ED9-796B7A1521C3}">
      <dsp:nvSpPr>
        <dsp:cNvPr id="0" name=""/>
        <dsp:cNvSpPr/>
      </dsp:nvSpPr>
      <dsp:spPr>
        <a:xfrm rot="5400000">
          <a:off x="3873594" y="-2755612"/>
          <a:ext cx="2019911" cy="756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開會頻率：中央二級機關諮詢小組，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每季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以召開</a:t>
          </a: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為原則，</a:t>
          </a:r>
          <a:r>
            <a:rPr lang="zh-TW" alt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每年不低於</a:t>
          </a:r>
          <a:r>
            <a:rPr lang="en-US" altLang="zh-TW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，並得視需要召開臨時會議。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會議資料：機關至少於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</a:t>
          </a:r>
          <a:r>
            <a:rPr lang="zh-TW" alt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議召開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個工作日</a:t>
          </a:r>
          <a:r>
            <a:rPr lang="zh-TW" alt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，將會議議程、會議資料草案及資料盤點表提供委員及與會相關人員參閱。</a:t>
          </a:r>
          <a:endParaRPr lang="zh-TW" altLang="en-US" sz="18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紀錄：應</a:t>
          </a: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載明各方意見，以記名、公開為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原則。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01401" y="115185"/>
        <a:ext cx="7465693" cy="1822703"/>
      </dsp:txXfrm>
    </dsp:sp>
    <dsp:sp modelId="{681428DF-D5DA-473B-B0C2-81345AA0EAC7}">
      <dsp:nvSpPr>
        <dsp:cNvPr id="0" name=""/>
        <dsp:cNvSpPr/>
      </dsp:nvSpPr>
      <dsp:spPr>
        <a:xfrm rot="5400000">
          <a:off x="-236014" y="2326230"/>
          <a:ext cx="1573430" cy="1101401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議事重點</a:t>
          </a:r>
        </a:p>
      </dsp:txBody>
      <dsp:txXfrm rot="-5400000">
        <a:off x="1" y="2640917"/>
        <a:ext cx="1101401" cy="472029"/>
      </dsp:txXfrm>
    </dsp:sp>
    <dsp:sp modelId="{4621DF5F-60A3-4877-959C-2C731DFA3131}">
      <dsp:nvSpPr>
        <dsp:cNvPr id="0" name=""/>
        <dsp:cNvSpPr/>
      </dsp:nvSpPr>
      <dsp:spPr>
        <a:xfrm rot="5400000">
          <a:off x="4356309" y="-1183265"/>
          <a:ext cx="964618" cy="756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策略規劃、資料盤點、溝通推廣、資料品質</a:t>
          </a:r>
        </a:p>
      </dsp:txBody>
      <dsp:txXfrm rot="-5400000">
        <a:off x="1056470" y="2163663"/>
        <a:ext cx="7517208" cy="870440"/>
      </dsp:txXfrm>
    </dsp:sp>
    <dsp:sp modelId="{E3575FB6-3E1E-4296-84BF-AE8ACA7AD420}">
      <dsp:nvSpPr>
        <dsp:cNvPr id="0" name=""/>
        <dsp:cNvSpPr/>
      </dsp:nvSpPr>
      <dsp:spPr>
        <a:xfrm rot="5400000">
          <a:off x="-221498" y="3881896"/>
          <a:ext cx="1573430" cy="1101401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 開放</a:t>
          </a:r>
        </a:p>
      </dsp:txBody>
      <dsp:txXfrm rot="-5400000">
        <a:off x="14517" y="4196583"/>
        <a:ext cx="1101401" cy="472029"/>
      </dsp:txXfrm>
    </dsp:sp>
    <dsp:sp modelId="{65DCEF8C-4CB2-4D85-A01E-257E0E44AED9}">
      <dsp:nvSpPr>
        <dsp:cNvPr id="0" name=""/>
        <dsp:cNvSpPr/>
      </dsp:nvSpPr>
      <dsp:spPr>
        <a:xfrm rot="5400000">
          <a:off x="4081671" y="503885"/>
          <a:ext cx="1603756" cy="756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會議召開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後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個工作日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為原則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機關應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altLang="en-US" sz="1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會議議程、會議資料、</a:t>
          </a:r>
          <a:r>
            <a:rPr lang="zh-TW" altLang="zh-TW" sz="1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紀錄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草稿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等資料等資料，提供委員及與會相關人參閱。並於會議召開後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工作日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內開放於政府資料開放平臺，供外界檢視。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提報機關資料開放推動成果至行政院諮詢小組備查。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01401" y="3562445"/>
        <a:ext cx="7486008" cy="1447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2C3D-7FB7-4054-879A-8EA29B7A31D0}">
      <dsp:nvSpPr>
        <dsp:cNvPr id="0" name=""/>
        <dsp:cNvSpPr/>
      </dsp:nvSpPr>
      <dsp:spPr>
        <a:xfrm>
          <a:off x="-6411959" y="-980734"/>
          <a:ext cx="7632021" cy="763202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898BB-0C33-4BB5-BB75-01DBDC2DEF16}">
      <dsp:nvSpPr>
        <dsp:cNvPr id="0" name=""/>
        <dsp:cNvSpPr/>
      </dsp:nvSpPr>
      <dsp:spPr>
        <a:xfrm>
          <a:off x="532993" y="354296"/>
          <a:ext cx="7467903" cy="709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05" tIns="58420" rIns="58420" bIns="5842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帶動地方政府擴大推動資料開放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3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2993" y="354296"/>
        <a:ext cx="7467903" cy="709045"/>
      </dsp:txXfrm>
    </dsp:sp>
    <dsp:sp modelId="{96686ABB-02D1-4EC2-A218-0F5BB2E89A2D}">
      <dsp:nvSpPr>
        <dsp:cNvPr id="0" name=""/>
        <dsp:cNvSpPr/>
      </dsp:nvSpPr>
      <dsp:spPr>
        <a:xfrm>
          <a:off x="89839" y="265665"/>
          <a:ext cx="886307" cy="886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E2AE5-C1DC-41C1-BEA9-530518EF46C4}">
      <dsp:nvSpPr>
        <dsp:cNvPr id="0" name=""/>
        <dsp:cNvSpPr/>
      </dsp:nvSpPr>
      <dsp:spPr>
        <a:xfrm>
          <a:off x="1041074" y="1417524"/>
          <a:ext cx="6959821" cy="7090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05" tIns="58420" rIns="58420" bIns="5842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建立政府資料品質提升運作機制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300" kern="1200" dirty="0">
            <a:solidFill>
              <a:schemeClr val="bg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41074" y="1417524"/>
        <a:ext cx="6959821" cy="709045"/>
      </dsp:txXfrm>
    </dsp:sp>
    <dsp:sp modelId="{FEA58083-B21F-4D41-B536-74ACFE4E57C0}">
      <dsp:nvSpPr>
        <dsp:cNvPr id="0" name=""/>
        <dsp:cNvSpPr/>
      </dsp:nvSpPr>
      <dsp:spPr>
        <a:xfrm>
          <a:off x="597921" y="1328893"/>
          <a:ext cx="886307" cy="886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450CB-F238-42E2-8152-099C8A0D492A}">
      <dsp:nvSpPr>
        <dsp:cNvPr id="0" name=""/>
        <dsp:cNvSpPr/>
      </dsp:nvSpPr>
      <dsp:spPr>
        <a:xfrm>
          <a:off x="1197015" y="2480753"/>
          <a:ext cx="6803881" cy="7090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05" tIns="58420" rIns="58420" bIns="5842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建立政府資料開放優質標章暨深化應用獎勵措施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300" kern="1200" dirty="0">
            <a:solidFill>
              <a:schemeClr val="bg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97015" y="2480753"/>
        <a:ext cx="6803881" cy="709045"/>
      </dsp:txXfrm>
    </dsp:sp>
    <dsp:sp modelId="{DEEB8DA9-8BBA-4F16-BBE9-43F17D2FF183}">
      <dsp:nvSpPr>
        <dsp:cNvPr id="0" name=""/>
        <dsp:cNvSpPr/>
      </dsp:nvSpPr>
      <dsp:spPr>
        <a:xfrm>
          <a:off x="753861" y="2392122"/>
          <a:ext cx="886307" cy="886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0B1C7-8BC5-4DA3-B48F-105139F14370}">
      <dsp:nvSpPr>
        <dsp:cNvPr id="0" name=""/>
        <dsp:cNvSpPr/>
      </dsp:nvSpPr>
      <dsp:spPr>
        <a:xfrm>
          <a:off x="1041074" y="3543981"/>
          <a:ext cx="6959821" cy="709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05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訂定共通性應用程式介面規範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41074" y="3543981"/>
        <a:ext cx="6959821" cy="709045"/>
      </dsp:txXfrm>
    </dsp:sp>
    <dsp:sp modelId="{4FA61697-54B3-4E5E-BDBA-4DDA1687AF05}">
      <dsp:nvSpPr>
        <dsp:cNvPr id="0" name=""/>
        <dsp:cNvSpPr/>
      </dsp:nvSpPr>
      <dsp:spPr>
        <a:xfrm>
          <a:off x="597921" y="3455350"/>
          <a:ext cx="886307" cy="886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272A9-C674-473C-8AED-3716CB1C2FA2}">
      <dsp:nvSpPr>
        <dsp:cNvPr id="0" name=""/>
        <dsp:cNvSpPr/>
      </dsp:nvSpPr>
      <dsp:spPr>
        <a:xfrm>
          <a:off x="532993" y="4607210"/>
          <a:ext cx="7467903" cy="7090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05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修正政府資料開放相關規範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2993" y="4607210"/>
        <a:ext cx="7467903" cy="709045"/>
      </dsp:txXfrm>
    </dsp:sp>
    <dsp:sp modelId="{16909709-2B70-476A-836B-CA6F82305D7D}">
      <dsp:nvSpPr>
        <dsp:cNvPr id="0" name=""/>
        <dsp:cNvSpPr/>
      </dsp:nvSpPr>
      <dsp:spPr>
        <a:xfrm>
          <a:off x="89839" y="4518579"/>
          <a:ext cx="886307" cy="886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" y="3"/>
            <a:ext cx="2945861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09" y="3"/>
            <a:ext cx="2945861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" y="9430856"/>
            <a:ext cx="2945861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09" y="9430856"/>
            <a:ext cx="2945861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7A0C0D-9D69-4BC7-80F1-BC02533621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854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" y="3"/>
            <a:ext cx="2945861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09" y="3"/>
            <a:ext cx="2945861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9300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6" y="4714660"/>
            <a:ext cx="5435708" cy="44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" y="9430856"/>
            <a:ext cx="2945861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09" y="9430856"/>
            <a:ext cx="2945861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72313D2-6989-4CD4-B09C-B112BDD704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764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70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9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kumimoji="0" lang="en-US" altLang="zh-CN" sz="1050" strike="sngStrike" kern="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636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14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82FEA5-DFE4-4354-B166-D309D8869128}" type="slidenum">
              <a:rPr kumimoji="0" lang="zh-TW" altLang="en-US" smtClean="0">
                <a:latin typeface="Calibri" panose="020F0502020204030204" pitchFamily="34" charset="0"/>
              </a:rPr>
              <a:pPr/>
              <a:t>15</a:t>
            </a:fld>
            <a:endParaRPr kumimoji="0" lang="en-US" altLang="zh-TW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6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87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027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2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164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7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97A8-11C0-4CAF-8183-E94CBDFE2EA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55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http://global.survey.okfn.org/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313D2-6989-4CD4-B09C-B112BDD704C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95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57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348A-5D51-41D6-980F-D981866E33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0522-999F-4960-8D53-C7488BADF0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94F1-286E-4DA4-B4A3-5909218D03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8618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4195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7F4E-6009-4F52-91E2-7722A440874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2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457" y="26274"/>
            <a:ext cx="8229600" cy="648928"/>
          </a:xfrm>
          <a:prstGeom prst="rect">
            <a:avLst/>
          </a:prstGeom>
        </p:spPr>
        <p:txBody>
          <a:bodyPr/>
          <a:lstStyle>
            <a:lvl1pPr>
              <a:defRPr sz="3692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32388"/>
            <a:ext cx="8229600" cy="509377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C06B-530C-47BA-9ABF-3D8330D050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6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708-0028-41A1-A67A-213534125C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1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67"/>
            <a:ext cx="8229600" cy="65128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8142"/>
            <a:ext cx="4044462" cy="5138021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8142"/>
            <a:ext cx="4044462" cy="5138021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4FDA-29F0-480C-96BB-1D37D147B1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5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5580"/>
            <a:ext cx="8229600" cy="698754"/>
          </a:xfrm>
          <a:prstGeom prst="rect">
            <a:avLst/>
          </a:prstGeom>
        </p:spPr>
        <p:txBody>
          <a:bodyPr/>
          <a:lstStyle>
            <a:lvl1pPr>
              <a:defRPr sz="3692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77C46D3-A755-4752-8D14-D495BF8240D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0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671"/>
            <a:ext cx="8229600" cy="684001"/>
          </a:xfrm>
          <a:prstGeom prst="rect">
            <a:avLst/>
          </a:prstGeom>
        </p:spPr>
        <p:txBody>
          <a:bodyPr/>
          <a:lstStyle>
            <a:lvl1pPr>
              <a:defRPr sz="3692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6177-BCDE-4E78-89CA-4BCD71BAD00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5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8121-F24B-46B3-8742-A5105681331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2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E2BC-2D16-475D-83BE-F553CD3BA1C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5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C181-89AC-44D4-8335-D061C7E6C4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70B0-1444-42FD-A6D0-7F88F2120D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3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E868-2F2C-4ADD-B0CF-7E6F57745C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3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642D-E04E-4100-918C-C1C66F08355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83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16B4-D026-43F1-8924-EC157FA2EA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6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0066-5275-4F47-8591-3EBE55CE5A8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4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348A-5D51-41D6-980F-D981866E33F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8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C181-89AC-44D4-8335-D061C7E6C4E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6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A6F1-4311-4B0B-8984-4B0F5498104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3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DCAC-2369-4CA6-805A-72B6B3606B6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5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B2C4-270E-4A7A-8791-D8A58F68098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8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A6F1-4311-4B0B-8984-4B0F549810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88FF-4422-4523-A789-9F74E73E348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80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AA63-0045-4547-A096-C2AA9977A4A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65DC-7987-49F7-B5F4-40A380C4F4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07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11C8-2E07-46C7-AE5B-D1C3010F5D7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9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0522-999F-4960-8D53-C7488BADF0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94F1-286E-4DA4-B4A3-5909218D034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72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348A-5D51-41D6-980F-D981866E33F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60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C181-89AC-44D4-8335-D061C7E6C4E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20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A6F1-4311-4B0B-8984-4B0F5498104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3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DCAC-2369-4CA6-805A-72B6B3606B6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3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DCAC-2369-4CA6-805A-72B6B3606B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B2C4-270E-4A7A-8791-D8A58F68098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5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88FF-4422-4523-A789-9F74E73E348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8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AA63-0045-4547-A096-C2AA9977A4A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65DC-7987-49F7-B5F4-40A380C4F4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6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11C8-2E07-46C7-AE5B-D1C3010F5D7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2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0522-999F-4960-8D53-C7488BADF0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96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94F1-286E-4DA4-B4A3-5909218D034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9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271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229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3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B2C4-270E-4A7A-8791-D8A58F6809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504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602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350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856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021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212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813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352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8618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4195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7F4E-6009-4F52-91E2-7722A440874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79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457" y="26274"/>
            <a:ext cx="8229600" cy="648928"/>
          </a:xfrm>
          <a:prstGeom prst="rect">
            <a:avLst/>
          </a:prstGeom>
        </p:spPr>
        <p:txBody>
          <a:bodyPr/>
          <a:lstStyle>
            <a:lvl1pPr>
              <a:defRPr sz="3692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32388"/>
            <a:ext cx="8229600" cy="509377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C06B-530C-47BA-9ABF-3D8330D050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88FF-4422-4523-A789-9F74E73E34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708-0028-41A1-A67A-213534125C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3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67"/>
            <a:ext cx="8229600" cy="65128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8142"/>
            <a:ext cx="4044462" cy="5138021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8142"/>
            <a:ext cx="4044462" cy="5138021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4FDA-29F0-480C-96BB-1D37D147B1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68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5580"/>
            <a:ext cx="8229600" cy="698754"/>
          </a:xfrm>
          <a:prstGeom prst="rect">
            <a:avLst/>
          </a:prstGeom>
        </p:spPr>
        <p:txBody>
          <a:bodyPr/>
          <a:lstStyle>
            <a:lvl1pPr>
              <a:defRPr sz="3692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46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662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477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77C46D3-A755-4752-8D14-D495BF8240D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50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671"/>
            <a:ext cx="8229600" cy="684001"/>
          </a:xfrm>
          <a:prstGeom prst="rect">
            <a:avLst/>
          </a:prstGeom>
        </p:spPr>
        <p:txBody>
          <a:bodyPr/>
          <a:lstStyle>
            <a:lvl1pPr>
              <a:defRPr sz="3692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6177-BCDE-4E78-89CA-4BCD71BAD00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16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8121-F24B-46B3-8742-A5105681331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04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E2BC-2D16-475D-83BE-F553CD3BA1C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9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70B0-1444-42FD-A6D0-7F88F2120D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18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E868-2F2C-4ADD-B0CF-7E6F57745C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7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642D-E04E-4100-918C-C1C66F08355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3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16B4-D026-43F1-8924-EC157FA2EA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AA63-0045-4547-A096-C2AA9977A4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0066-5275-4F47-8591-3EBE55CE5A8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65DC-7987-49F7-B5F4-40A380C4F4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11C8-2E07-46C7-AE5B-D1C3010F5D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fld id="{0C651F6A-0275-4660-B48C-F4C78249CB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2708" y="6351588"/>
            <a:ext cx="7526215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z="3692">
              <a:solidFill>
                <a:schemeClr val="accent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00504" y="695326"/>
            <a:ext cx="6963508" cy="539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z="3692">
              <a:solidFill>
                <a:schemeClr val="accent2"/>
              </a:solidFill>
            </a:endParaRP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4" y="6483350"/>
            <a:ext cx="468776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562708" y="6351588"/>
            <a:ext cx="7526215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3333CC"/>
              </a:solidFill>
            </a:endParaRPr>
          </a:p>
        </p:txBody>
      </p:sp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1100504" y="695326"/>
            <a:ext cx="6963508" cy="539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3333CC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3901" y="6483350"/>
            <a:ext cx="70631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F91AD1A-881F-4BF3-8EEE-16B9F0D8043E}" type="slidenum">
              <a:rPr kumimoji="1" lang="en-US" altLang="zh-TW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1" lang="en-US" altLang="zh-TW" b="0">
              <a:solidFill>
                <a:srgbClr val="000000"/>
              </a:solidFill>
            </a:endParaRPr>
          </a:p>
        </p:txBody>
      </p:sp>
      <p:pic>
        <p:nvPicPr>
          <p:cNvPr id="1029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4" y="6483350"/>
            <a:ext cx="468776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華康龍門石碑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954">
          <a:solidFill>
            <a:schemeClr val="tx1"/>
          </a:solidFill>
          <a:latin typeface="+mn-lt"/>
          <a:ea typeface="+mn-ea"/>
          <a:cs typeface="華康龍門石碑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585">
          <a:solidFill>
            <a:schemeClr val="tx1"/>
          </a:solidFill>
          <a:latin typeface="+mn-lt"/>
          <a:ea typeface="+mn-ea"/>
          <a:cs typeface="華康龍門石碑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215">
          <a:solidFill>
            <a:schemeClr val="tx1"/>
          </a:solidFill>
          <a:latin typeface="+mn-lt"/>
          <a:ea typeface="+mn-ea"/>
          <a:cs typeface="華康龍門石碑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1846">
          <a:solidFill>
            <a:schemeClr val="tx1"/>
          </a:solidFill>
          <a:latin typeface="+mn-lt"/>
          <a:ea typeface="+mn-ea"/>
          <a:cs typeface="華康龍門石碑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  <a:cs typeface="華康龍門石碑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fld id="{0C651F6A-0275-4660-B48C-F4C78249CB6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2710" y="6351588"/>
            <a:ext cx="7526215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C0504D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00505" y="695330"/>
            <a:ext cx="6963508" cy="539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C0504D"/>
              </a:solidFill>
            </a:endParaRP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6" y="6483350"/>
            <a:ext cx="468776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fld id="{0C651F6A-0275-4660-B48C-F4C78249CB6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2708" y="6351588"/>
            <a:ext cx="7526215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C0504D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00504" y="695326"/>
            <a:ext cx="6963508" cy="539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C0504D"/>
              </a:solidFill>
            </a:endParaRP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4" y="6483350"/>
            <a:ext cx="468776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4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rgbClr val="466BC8"/>
              </a:buClr>
              <a:buSzPct val="16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</a:defRPr>
            </a:lvl1pPr>
          </a:lstStyle>
          <a:p>
            <a:fld id="{839DB3F2-5393-4D11-8D7E-8AEC271786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2708" y="6351588"/>
            <a:ext cx="7526215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z="3692">
              <a:solidFill>
                <a:schemeClr val="accent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00504" y="695326"/>
            <a:ext cx="6963508" cy="539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z="3692">
              <a:solidFill>
                <a:schemeClr val="accent2"/>
              </a:solidFill>
            </a:endParaRP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4" y="6483350"/>
            <a:ext cx="468776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562708" y="6351588"/>
            <a:ext cx="7526215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3333CC"/>
              </a:solidFill>
            </a:endParaRPr>
          </a:p>
        </p:txBody>
      </p:sp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1100504" y="695326"/>
            <a:ext cx="6963508" cy="539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algn="ctr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3692">
              <a:solidFill>
                <a:srgbClr val="3333CC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3901" y="6483350"/>
            <a:ext cx="70631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F91AD1A-881F-4BF3-8EEE-16B9F0D8043E}" type="slidenum">
              <a:rPr kumimoji="1" lang="en-US" altLang="zh-TW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1" lang="en-US" altLang="zh-TW" b="0">
              <a:solidFill>
                <a:srgbClr val="000000"/>
              </a:solidFill>
            </a:endParaRPr>
          </a:p>
        </p:txBody>
      </p:sp>
      <p:pic>
        <p:nvPicPr>
          <p:cNvPr id="1029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4" y="6483350"/>
            <a:ext cx="468776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華康龍門石碑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  <a:cs typeface="華康龍門石碑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新細明體" charset="-120"/>
          <a:ea typeface="華康龍門石碑" pitchFamily="65" charset="-12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954">
          <a:solidFill>
            <a:schemeClr val="tx1"/>
          </a:solidFill>
          <a:latin typeface="+mn-lt"/>
          <a:ea typeface="+mn-ea"/>
          <a:cs typeface="華康龍門石碑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585">
          <a:solidFill>
            <a:schemeClr val="tx1"/>
          </a:solidFill>
          <a:latin typeface="+mn-lt"/>
          <a:ea typeface="+mn-ea"/>
          <a:cs typeface="華康龍門石碑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215">
          <a:solidFill>
            <a:schemeClr val="tx1"/>
          </a:solidFill>
          <a:latin typeface="+mn-lt"/>
          <a:ea typeface="+mn-ea"/>
          <a:cs typeface="華康龍門石碑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1846">
          <a:solidFill>
            <a:schemeClr val="tx1"/>
          </a:solidFill>
          <a:latin typeface="+mn-lt"/>
          <a:ea typeface="+mn-ea"/>
          <a:cs typeface="華康龍門石碑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  <a:cs typeface="華康龍門石碑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SzPct val="100000"/>
        <a:buChar char="•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6"/>
          <p:cNvSpPr txBox="1"/>
          <p:nvPr/>
        </p:nvSpPr>
        <p:spPr>
          <a:xfrm>
            <a:off x="845482" y="1661081"/>
            <a:ext cx="7416824" cy="169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itchFamily="34" charset="-122"/>
                <a:cs typeface="Calibri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政府資料開放推動現況</a:t>
            </a:r>
            <a:br>
              <a:rPr lang="zh-TW" altLang="en-US" sz="40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及後續推動作法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353494" y="425986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2954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1pPr>
            <a:lvl2pPr marL="42204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2585">
                <a:solidFill>
                  <a:schemeClr val="tx1"/>
                </a:solidFill>
                <a:latin typeface="+mn-lt"/>
                <a:ea typeface="+mn-ea"/>
                <a:cs typeface="華康龍門石碑"/>
              </a:defRPr>
            </a:lvl2pPr>
            <a:lvl3pPr marL="844083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2215">
                <a:solidFill>
                  <a:schemeClr val="tx1"/>
                </a:solidFill>
                <a:latin typeface="+mn-lt"/>
                <a:ea typeface="+mn-ea"/>
                <a:cs typeface="華康龍門石碑"/>
              </a:defRPr>
            </a:lvl3pPr>
            <a:lvl4pPr marL="1266124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1846">
                <a:solidFill>
                  <a:schemeClr val="tx1"/>
                </a:solidFill>
                <a:latin typeface="+mn-lt"/>
                <a:ea typeface="+mn-ea"/>
                <a:cs typeface="華康龍門石碑"/>
              </a:defRPr>
            </a:lvl4pPr>
            <a:lvl5pPr marL="168816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1846">
                <a:solidFill>
                  <a:schemeClr val="tx1"/>
                </a:solidFill>
                <a:latin typeface="+mn-lt"/>
                <a:ea typeface="+mn-ea"/>
                <a:cs typeface="華康龍門石碑"/>
              </a:defRPr>
            </a:lvl5pPr>
            <a:lvl6pPr marL="2110207" indent="0" algn="ctr" rtl="0" fontAlgn="base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6pPr>
            <a:lvl7pPr marL="2532248" indent="0" algn="ctr" rtl="0" fontAlgn="base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7pPr>
            <a:lvl8pPr marL="2954289" indent="0" algn="ctr" rtl="0" fontAlgn="base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8pPr>
            <a:lvl9pPr marL="3376331" indent="0" algn="ctr" rtl="0" fontAlgn="base">
              <a:spcBef>
                <a:spcPct val="20000"/>
              </a:spcBef>
              <a:spcAft>
                <a:spcPct val="0"/>
              </a:spcAft>
              <a:buSzPct val="100000"/>
              <a:buNone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400" kern="0" dirty="0" smtClean="0">
                <a:solidFill>
                  <a:srgbClr val="0000FF"/>
                </a:solidFill>
              </a:rPr>
              <a:t>國家發展委員會</a:t>
            </a:r>
            <a:endParaRPr lang="en-US" altLang="zh-TW" sz="2400" kern="0" dirty="0" smtClean="0">
              <a:solidFill>
                <a:srgbClr val="0000FF"/>
              </a:solidFill>
            </a:endParaRPr>
          </a:p>
          <a:p>
            <a:r>
              <a:rPr lang="en-US" altLang="zh-TW" sz="2400" kern="0" dirty="0" smtClean="0">
                <a:solidFill>
                  <a:srgbClr val="0000FF"/>
                </a:solidFill>
              </a:rPr>
              <a:t>106</a:t>
            </a:r>
            <a:r>
              <a:rPr lang="zh-TW" altLang="en-US" sz="2400" kern="0" dirty="0" smtClean="0">
                <a:solidFill>
                  <a:srgbClr val="0000FF"/>
                </a:solidFill>
              </a:rPr>
              <a:t>年</a:t>
            </a:r>
            <a:r>
              <a:rPr lang="en-US" altLang="zh-TW" sz="2400" kern="0" dirty="0" smtClean="0">
                <a:solidFill>
                  <a:srgbClr val="0000FF"/>
                </a:solidFill>
              </a:rPr>
              <a:t>7</a:t>
            </a:r>
            <a:r>
              <a:rPr lang="zh-TW" altLang="en-US" sz="2400" kern="0" dirty="0" smtClean="0">
                <a:solidFill>
                  <a:srgbClr val="0000FF"/>
                </a:solidFill>
              </a:rPr>
              <a:t>月</a:t>
            </a:r>
            <a:r>
              <a:rPr lang="en-US" altLang="zh-TW" sz="2400" kern="0" dirty="0" smtClean="0">
                <a:solidFill>
                  <a:srgbClr val="0000FF"/>
                </a:solidFill>
              </a:rPr>
              <a:t>5</a:t>
            </a:r>
            <a:r>
              <a:rPr lang="zh-TW" altLang="en-US" sz="2400" kern="0" dirty="0" smtClean="0">
                <a:solidFill>
                  <a:srgbClr val="0000FF"/>
                </a:solidFill>
              </a:rPr>
              <a:t>日</a:t>
            </a:r>
            <a:endParaRPr lang="zh-TW" altLang="en-US" sz="2400" kern="0" dirty="0">
              <a:solidFill>
                <a:srgbClr val="0000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37F4E-6009-4F52-91E2-7722A440874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59610" y="1445520"/>
            <a:ext cx="7333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由地方政府</a:t>
            </a:r>
            <a:r>
              <a:rPr lang="zh-TW" altLang="en-US" sz="20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負責，同時搭配業者，共同申請「地方型資料應用服務示範案」，配合地方政府開放資料推動工作，結合地方特色或地方政府施政重點議題</a:t>
            </a:r>
            <a:r>
              <a:rPr lang="zh-TW" altLang="en-US" sz="20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，由業者建立</a:t>
            </a:r>
            <a:r>
              <a:rPr lang="zh-TW" altLang="en-US" sz="20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創新型態之應用與</a:t>
            </a:r>
            <a:r>
              <a:rPr lang="zh-TW" altLang="en-US" sz="20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服務。</a:t>
            </a:r>
            <a:endParaRPr lang="zh-TW" altLang="en-US" sz="2000" b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：宜蘭縣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文化觀光</a:t>
            </a:r>
            <a:r>
              <a:rPr lang="en-US" altLang="zh-TW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、新北市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公共衛生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、臺中市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、嘉義縣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、臺南市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、高雄市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en-US" altLang="zh-TW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，預計帶動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項地方政府資料集開放或品質改善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，及帶動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資料服務使用</a:t>
            </a:r>
            <a:r>
              <a:rPr lang="en-US" altLang="zh-TW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萬人次。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89399" y="841470"/>
            <a:ext cx="698195" cy="738777"/>
            <a:chOff x="392947" y="1204514"/>
            <a:chExt cx="870823" cy="921439"/>
          </a:xfrm>
        </p:grpSpPr>
        <p:sp>
          <p:nvSpPr>
            <p:cNvPr id="8" name="橢圓 7"/>
            <p:cNvSpPr/>
            <p:nvPr/>
          </p:nvSpPr>
          <p:spPr>
            <a:xfrm>
              <a:off x="392947" y="1288110"/>
              <a:ext cx="837843" cy="83784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sz="1800" b="0" kern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 flipH="1">
              <a:off x="904343" y="1204514"/>
              <a:ext cx="181565" cy="199722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  <p:cxnSp>
          <p:nvCxnSpPr>
            <p:cNvPr id="10" name="直線接點 9"/>
            <p:cNvCxnSpPr/>
            <p:nvPr/>
          </p:nvCxnSpPr>
          <p:spPr>
            <a:xfrm flipH="1">
              <a:off x="880666" y="1219454"/>
              <a:ext cx="383104" cy="397277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</p:grpSp>
      <p:sp>
        <p:nvSpPr>
          <p:cNvPr id="17" name="矩形 16"/>
          <p:cNvSpPr/>
          <p:nvPr/>
        </p:nvSpPr>
        <p:spPr>
          <a:xfrm>
            <a:off x="158918" y="103059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地方示範案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31506" y="3099625"/>
            <a:ext cx="698195" cy="738777"/>
            <a:chOff x="392947" y="1204514"/>
            <a:chExt cx="870823" cy="921439"/>
          </a:xfrm>
        </p:grpSpPr>
        <p:sp>
          <p:nvSpPr>
            <p:cNvPr id="13" name="橢圓 12"/>
            <p:cNvSpPr/>
            <p:nvPr/>
          </p:nvSpPr>
          <p:spPr>
            <a:xfrm>
              <a:off x="392947" y="1288110"/>
              <a:ext cx="837843" cy="83784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sz="1800" b="0" kern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 flipH="1">
              <a:off x="904343" y="1204514"/>
              <a:ext cx="181565" cy="199722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  <p:cxnSp>
          <p:nvCxnSpPr>
            <p:cNvPr id="15" name="直線接點 14"/>
            <p:cNvCxnSpPr/>
            <p:nvPr/>
          </p:nvCxnSpPr>
          <p:spPr>
            <a:xfrm flipH="1">
              <a:off x="880666" y="1219454"/>
              <a:ext cx="383104" cy="397277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</p:grpSp>
      <p:sp>
        <p:nvSpPr>
          <p:cNvPr id="18" name="矩形 17"/>
          <p:cNvSpPr/>
          <p:nvPr/>
        </p:nvSpPr>
        <p:spPr>
          <a:xfrm>
            <a:off x="252212" y="332172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創新黑客松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73367" y="3959348"/>
            <a:ext cx="2104775" cy="2350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800" b="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55138" y="3950378"/>
            <a:ext cx="2207304" cy="2342584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800" b="0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43" name="向右箭號 42"/>
          <p:cNvSpPr/>
          <p:nvPr/>
        </p:nvSpPr>
        <p:spPr bwMode="auto">
          <a:xfrm>
            <a:off x="5798556" y="3642851"/>
            <a:ext cx="3345444" cy="3008671"/>
          </a:xfrm>
          <a:prstGeom prst="rightArrow">
            <a:avLst>
              <a:gd name="adj1" fmla="val 78840"/>
              <a:gd name="adj2" fmla="val 21465"/>
            </a:avLst>
          </a:prstGeom>
          <a:solidFill>
            <a:srgbClr val="67C1D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D9D9FF">
                <a:gamma/>
                <a:shade val="60000"/>
                <a:invGamma/>
              </a:srgbClr>
            </a:prstShdw>
          </a:effectLst>
        </p:spPr>
        <p:txBody>
          <a:bodyPr wrap="none" rtlCol="0" anchor="ctr"/>
          <a:lstStyle/>
          <a:p>
            <a:pPr algn="ctr"/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19280" y="750856"/>
            <a:ext cx="7112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運用建立示範案，以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應用帶動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區域發展，形成地方政府、社群與民間企業合作之資料服務生態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zh-TW" altLang="en-US" sz="2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306481" y="3983417"/>
            <a:ext cx="210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辦理地點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06481" y="4380636"/>
            <a:ext cx="21046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場次議題：</a:t>
            </a:r>
            <a:endParaRPr lang="en-US" altLang="zh-TW" sz="1800" u="sng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r>
              <a:rPr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變遷、環境汙染、交通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endParaRPr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嘉義縣；</a:t>
            </a:r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6/10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7/16</a:t>
            </a:r>
            <a:r>
              <a:rPr lang="en-US" altLang="zh-TW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306481" y="5646631"/>
            <a:ext cx="210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800" b="0" u="sng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b="0" u="sng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0" u="sng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b="0" u="sng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場次議題：</a:t>
            </a:r>
            <a:endParaRPr lang="en-US" altLang="zh-TW" sz="1800" b="0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跨生活圈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規劃中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573525" y="3973951"/>
            <a:ext cx="210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競賽方式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573525" y="4421600"/>
            <a:ext cx="2104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地方開放資料戰</a:t>
            </a:r>
            <a:endParaRPr lang="en-US" altLang="zh-TW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資料</a:t>
            </a:r>
            <a:r>
              <a:rPr lang="zh-TW" altLang="en-US" sz="18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清理</a:t>
            </a:r>
            <a:endParaRPr lang="en-US" altLang="zh-TW" sz="1800" b="0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資料</a:t>
            </a:r>
            <a:r>
              <a:rPr lang="zh-TW" altLang="en-US" sz="18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視覺化</a:t>
            </a:r>
            <a:endParaRPr lang="en-US" altLang="zh-TW" sz="1800" b="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800" b="0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開放資料黑客松</a:t>
            </a:r>
            <a:endParaRPr lang="en-US" altLang="zh-TW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應用解決方案</a:t>
            </a:r>
            <a:endParaRPr lang="en-US" altLang="zh-TW" sz="1800" b="0" u="sng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781377" y="4299519"/>
            <a:ext cx="33626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u="sng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6/10 </a:t>
            </a:r>
            <a:r>
              <a:rPr lang="zh-TW" altLang="en-US" sz="1800" u="sng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地方開放資料戰：</a:t>
            </a:r>
            <a:endParaRPr lang="en-US" altLang="zh-TW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共</a:t>
            </a:r>
            <a:r>
              <a:rPr lang="en-US" altLang="zh-TW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29</a:t>
            </a:r>
            <a:r>
              <a:rPr lang="zh-TW" altLang="en-US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隊、</a:t>
            </a:r>
            <a:r>
              <a:rPr lang="en-US" altLang="zh-TW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113</a:t>
            </a:r>
            <a:r>
              <a:rPr lang="zh-TW" altLang="en-US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人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參加</a:t>
            </a:r>
            <a:endParaRPr lang="en-US" altLang="zh-TW" sz="1600" b="0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清理</a:t>
            </a:r>
            <a:r>
              <a:rPr lang="zh-TW" altLang="en-US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組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：完成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21</a:t>
            </a:r>
            <a:r>
              <a:rPr lang="zh-TW" altLang="en-US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個資料集回饋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到政府資料開放平臺。</a:t>
            </a:r>
            <a:endParaRPr lang="en-US" altLang="zh-TW" sz="1600" b="0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視覺化組：完成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15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件視覺化作品。</a:t>
            </a:r>
            <a:endParaRPr lang="en-US" altLang="zh-TW" sz="1600" b="0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285240" y="3980526"/>
            <a:ext cx="210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辦理現況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719280" y="3211634"/>
            <a:ext cx="7112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以各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地方政府施政議題為主題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，透過黑客松競賽協助地方政府提升資料品質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並協助地方政府解決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789966" y="5673386"/>
            <a:ext cx="33626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u="sng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7/16 </a:t>
            </a:r>
            <a:r>
              <a:rPr lang="zh-TW" altLang="en-US" sz="1800" u="sng" kern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開放資料黑客松：</a:t>
            </a:r>
            <a:endParaRPr lang="en-US" altLang="zh-TW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截至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6/30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有</a:t>
            </a:r>
            <a:r>
              <a:rPr lang="en-US" altLang="zh-TW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29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隊</a:t>
            </a:r>
            <a:r>
              <a:rPr lang="zh-TW" altLang="en-US" sz="1600" b="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報名</a:t>
            </a:r>
            <a:r>
              <a:rPr lang="zh-TW" altLang="en-US" sz="1600" b="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參加。</a:t>
            </a:r>
            <a:endParaRPr lang="en-US" altLang="zh-TW" sz="1600" b="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27" name="標題 6"/>
          <p:cNvSpPr txBox="1">
            <a:spLocks/>
          </p:cNvSpPr>
          <p:nvPr/>
        </p:nvSpPr>
        <p:spPr>
          <a:xfrm>
            <a:off x="827088" y="188913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3200" kern="0" dirty="0">
                <a:solidFill>
                  <a:prstClr val="black"/>
                </a:solidFill>
              </a:rPr>
              <a:t>帶動</a:t>
            </a:r>
            <a:r>
              <a:rPr lang="zh-TW" altLang="en-US" sz="3200" kern="0" dirty="0" smtClean="0">
                <a:solidFill>
                  <a:prstClr val="black"/>
                </a:solidFill>
              </a:rPr>
              <a:t>地方政府</a:t>
            </a:r>
            <a:r>
              <a:rPr lang="zh-TW" altLang="en-US" sz="3200" kern="0" dirty="0">
                <a:solidFill>
                  <a:prstClr val="black"/>
                </a:solidFill>
              </a:rPr>
              <a:t>擴大</a:t>
            </a:r>
            <a:r>
              <a:rPr lang="zh-TW" altLang="en-US" sz="3200" kern="0" dirty="0" smtClean="0">
                <a:solidFill>
                  <a:prstClr val="black"/>
                </a:solidFill>
              </a:rPr>
              <a:t>推動</a:t>
            </a:r>
            <a:r>
              <a:rPr lang="zh-TW" altLang="en-US" sz="3200" kern="0" dirty="0">
                <a:solidFill>
                  <a:prstClr val="black"/>
                </a:solidFill>
              </a:rPr>
              <a:t>資料</a:t>
            </a:r>
            <a:r>
              <a:rPr lang="zh-TW" altLang="en-US" sz="3200" kern="0" dirty="0" smtClean="0">
                <a:solidFill>
                  <a:prstClr val="black"/>
                </a:solidFill>
              </a:rPr>
              <a:t>開放 </a:t>
            </a:r>
            <a:r>
              <a:rPr lang="en-US" altLang="zh-TW" sz="2800" kern="0" dirty="0" smtClean="0">
                <a:solidFill>
                  <a:prstClr val="black"/>
                </a:solidFill>
              </a:rPr>
              <a:t>(2/4)</a:t>
            </a:r>
            <a:endParaRPr lang="zh-TW" altLang="en-US" sz="2800" kern="0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8121-F24B-46B3-8742-A5105681331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>
          <a:xfrm>
            <a:off x="827088" y="188913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3200" kern="0" dirty="0"/>
              <a:t>帶動</a:t>
            </a:r>
            <a:r>
              <a:rPr lang="zh-TW" altLang="en-US" sz="3200" kern="0" dirty="0" smtClean="0"/>
              <a:t>地方政府</a:t>
            </a:r>
            <a:r>
              <a:rPr lang="zh-TW" altLang="en-US" sz="3200" kern="0" dirty="0"/>
              <a:t>擴大</a:t>
            </a:r>
            <a:r>
              <a:rPr lang="zh-TW" altLang="en-US" sz="3200" kern="0" dirty="0" smtClean="0"/>
              <a:t>推動</a:t>
            </a:r>
            <a:r>
              <a:rPr lang="zh-TW" altLang="en-US" sz="3200" kern="0" dirty="0"/>
              <a:t>資料</a:t>
            </a:r>
            <a:r>
              <a:rPr lang="zh-TW" altLang="en-US" sz="3200" kern="0" dirty="0" smtClean="0"/>
              <a:t>開放 </a:t>
            </a:r>
            <a:r>
              <a:rPr lang="en-US" altLang="zh-TW" sz="2800" kern="0" dirty="0" smtClean="0"/>
              <a:t>(3/4)</a:t>
            </a:r>
            <a:endParaRPr lang="zh-TW" altLang="en-US" sz="2800" kern="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89" y="1668739"/>
            <a:ext cx="5247966" cy="4972692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51061" y="1370758"/>
            <a:ext cx="2902208" cy="113877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構建公衛資料標準與管理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提供民眾一站式檢索服務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新</a:t>
            </a:r>
            <a:r>
              <a:rPr lang="zh-TW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北市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政府衛生局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众社企</a:t>
            </a:r>
            <a:endParaRPr lang="zh-TW" altLang="en-US" sz="16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3253271" y="2202137"/>
            <a:ext cx="1396398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字方塊 18"/>
          <p:cNvSpPr txBox="1"/>
          <p:nvPr/>
        </p:nvSpPr>
        <p:spPr>
          <a:xfrm>
            <a:off x="351062" y="2825342"/>
            <a:ext cx="2902208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整合官民即時道路資訊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強化交通引導與行車效率</a:t>
            </a:r>
            <a:endParaRPr lang="zh-TW" altLang="en-US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臺</a:t>
            </a: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中市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政府資訊中心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景翊</a:t>
            </a: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科技</a:t>
            </a:r>
            <a:endParaRPr lang="zh-TW" altLang="en-US" sz="16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cxnSp>
        <p:nvCxnSpPr>
          <p:cNvPr id="20" name="直線接點 19"/>
          <p:cNvCxnSpPr>
            <a:stCxn id="19" idx="3"/>
          </p:cNvCxnSpPr>
          <p:nvPr/>
        </p:nvCxnSpPr>
        <p:spPr bwMode="auto">
          <a:xfrm>
            <a:off x="3253270" y="3394729"/>
            <a:ext cx="9028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文字方塊 22"/>
          <p:cNvSpPr txBox="1"/>
          <p:nvPr/>
        </p:nvSpPr>
        <p:spPr>
          <a:xfrm>
            <a:off x="6033999" y="3727819"/>
            <a:ext cx="2812134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結合</a:t>
            </a:r>
            <a:r>
              <a:rPr lang="en-US" altLang="zh-TW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2018</a:t>
            </a: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嘉義燈節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發展在地旅遊導覽服務</a:t>
            </a:r>
            <a:endParaRPr lang="zh-TW" altLang="en-US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嘉義縣政府綜規處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大容電腦</a:t>
            </a:r>
          </a:p>
        </p:txBody>
      </p:sp>
      <p:cxnSp>
        <p:nvCxnSpPr>
          <p:cNvPr id="24" name="直線接點 23"/>
          <p:cNvCxnSpPr>
            <a:endCxn id="23" idx="1"/>
          </p:cNvCxnSpPr>
          <p:nvPr/>
        </p:nvCxnSpPr>
        <p:spPr bwMode="auto">
          <a:xfrm>
            <a:off x="4037453" y="4297206"/>
            <a:ext cx="199654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字方塊 27"/>
          <p:cNvSpPr txBox="1"/>
          <p:nvPr/>
        </p:nvSpPr>
        <p:spPr>
          <a:xfrm>
            <a:off x="364665" y="4255694"/>
            <a:ext cx="2888604" cy="1169551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運用影像資料分析技術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提升農損勘查與</a:t>
            </a:r>
            <a:r>
              <a:rPr lang="zh-TW" altLang="en-US" sz="1800" u="sng" kern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評估效率</a:t>
            </a:r>
            <a:r>
              <a:rPr lang="zh-TW" altLang="en-US" sz="1600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臺南市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政府農業局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宸訊科技</a:t>
            </a:r>
          </a:p>
        </p:txBody>
      </p:sp>
      <p:cxnSp>
        <p:nvCxnSpPr>
          <p:cNvPr id="29" name="直線接點 28"/>
          <p:cNvCxnSpPr>
            <a:stCxn id="28" idx="3"/>
          </p:cNvCxnSpPr>
          <p:nvPr/>
        </p:nvCxnSpPr>
        <p:spPr bwMode="auto">
          <a:xfrm flipV="1">
            <a:off x="3253269" y="4840469"/>
            <a:ext cx="451439" cy="1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文字方塊 31"/>
          <p:cNvSpPr txBox="1"/>
          <p:nvPr/>
        </p:nvSpPr>
        <p:spPr>
          <a:xfrm>
            <a:off x="6033999" y="4976763"/>
            <a:ext cx="2812133" cy="113877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推動民間車隊資料開放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推廣多元計程車政策</a:t>
            </a:r>
            <a:endParaRPr lang="zh-TW" altLang="en-US" sz="1800" u="sng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高雄市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政府交通局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創代科技</a:t>
            </a:r>
          </a:p>
        </p:txBody>
      </p:sp>
      <p:cxnSp>
        <p:nvCxnSpPr>
          <p:cNvPr id="33" name="直線接點 32"/>
          <p:cNvCxnSpPr/>
          <p:nvPr/>
        </p:nvCxnSpPr>
        <p:spPr bwMode="auto">
          <a:xfrm>
            <a:off x="3704708" y="5261456"/>
            <a:ext cx="2344039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文字方塊 38"/>
          <p:cNvSpPr txBox="1"/>
          <p:nvPr/>
        </p:nvSpPr>
        <p:spPr>
          <a:xfrm>
            <a:off x="6033999" y="2509531"/>
            <a:ext cx="2812133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推動文化資料保存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提升在地觀光深度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宜蘭縣政府文化局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采威國際</a:t>
            </a:r>
            <a:endParaRPr lang="zh-TW" altLang="en-US" sz="16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033999" y="1264050"/>
            <a:ext cx="2812133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加速海洋、漁業資料開放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推動海洋</a:t>
            </a:r>
            <a:r>
              <a:rPr lang="zh-TW" altLang="en-US" sz="1800" u="sng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觀光</a:t>
            </a:r>
            <a:r>
              <a:rPr lang="zh-TW" altLang="en-US" sz="1800" u="sng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遊憩發展</a:t>
            </a:r>
            <a:endParaRPr lang="en-US" altLang="zh-TW" sz="1800" u="sng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基隆市產業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發展處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豐趣科技</a:t>
            </a:r>
          </a:p>
        </p:txBody>
      </p:sp>
      <p:cxnSp>
        <p:nvCxnSpPr>
          <p:cNvPr id="46" name="直線接點 45"/>
          <p:cNvCxnSpPr/>
          <p:nvPr/>
        </p:nvCxnSpPr>
        <p:spPr bwMode="auto">
          <a:xfrm>
            <a:off x="5385176" y="2066163"/>
            <a:ext cx="663571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/>
          <p:nvPr/>
        </p:nvCxnSpPr>
        <p:spPr bwMode="auto">
          <a:xfrm>
            <a:off x="5368469" y="2940418"/>
            <a:ext cx="680278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>
          <a:xfrm>
            <a:off x="827088" y="824183"/>
            <a:ext cx="8004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地方型應用示範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案各地方政府推動單位與發展議題</a:t>
            </a:r>
            <a:endParaRPr lang="zh-TW" altLang="en-US" sz="2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8121-F24B-46B3-8742-A5105681331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6"/>
          <p:cNvSpPr txBox="1">
            <a:spLocks/>
          </p:cNvSpPr>
          <p:nvPr/>
        </p:nvSpPr>
        <p:spPr>
          <a:xfrm>
            <a:off x="827088" y="188913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3200" kern="0" dirty="0"/>
              <a:t>帶動</a:t>
            </a:r>
            <a:r>
              <a:rPr lang="zh-TW" altLang="en-US" sz="3200" kern="0" dirty="0" smtClean="0"/>
              <a:t>地方政府</a:t>
            </a:r>
            <a:r>
              <a:rPr lang="zh-TW" altLang="en-US" sz="3200" kern="0" dirty="0"/>
              <a:t>擴大</a:t>
            </a:r>
            <a:r>
              <a:rPr lang="zh-TW" altLang="en-US" sz="3200" kern="0" dirty="0" smtClean="0"/>
              <a:t>推動</a:t>
            </a:r>
            <a:r>
              <a:rPr lang="zh-TW" altLang="en-US" sz="3200" kern="0" dirty="0"/>
              <a:t>資料開放 </a:t>
            </a:r>
            <a:r>
              <a:rPr lang="en-US" altLang="zh-TW" sz="2800" kern="0" dirty="0" smtClean="0"/>
              <a:t>(4/4</a:t>
            </a:r>
            <a:r>
              <a:rPr lang="en-US" altLang="zh-TW" sz="2800" kern="0" dirty="0"/>
              <a:t>)</a:t>
            </a:r>
            <a:endParaRPr lang="zh-TW" altLang="en-US" sz="2800" kern="0" dirty="0"/>
          </a:p>
        </p:txBody>
      </p:sp>
      <p:sp>
        <p:nvSpPr>
          <p:cNvPr id="4" name="矩形 3"/>
          <p:cNvSpPr/>
          <p:nvPr/>
        </p:nvSpPr>
        <p:spPr>
          <a:xfrm>
            <a:off x="1353894" y="1178026"/>
            <a:ext cx="7244836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共通性資料集，並以座談會型式提供諮詢服務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7~9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月份辦理專家諮詢座談會，邀請各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地方政府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業務單位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推廣開放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項共通性資料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集，並提供專家諮詢服務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，協助縣市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校對欄位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一致性。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68950" y="1202636"/>
            <a:ext cx="471295" cy="471295"/>
            <a:chOff x="439901" y="1993616"/>
            <a:chExt cx="364036" cy="364036"/>
          </a:xfrm>
        </p:grpSpPr>
        <p:sp>
          <p:nvSpPr>
            <p:cNvPr id="7" name="圓角矩形 6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rgbClr val="6BCBC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342684" y="3090350"/>
            <a:ext cx="725680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地方政府運用資料發展創新服務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結合黑客松獲獎團隊、在地學研與新創團隊，推動其參與地方政府開放資料工作，幫助地方政府提升資料蒐集、處理與應用能力。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768950" y="3126224"/>
            <a:ext cx="471295" cy="471295"/>
            <a:chOff x="439901" y="1993616"/>
            <a:chExt cx="364036" cy="364036"/>
          </a:xfrm>
        </p:grpSpPr>
        <p:sp>
          <p:nvSpPr>
            <p:cNvPr id="14" name="圓角矩形 13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rgbClr val="FF61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8121-F24B-46B3-8742-A5105681331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5511" y="26274"/>
            <a:ext cx="8341546" cy="648928"/>
          </a:xfrm>
        </p:spPr>
        <p:txBody>
          <a:bodyPr/>
          <a:lstStyle/>
          <a:p>
            <a:r>
              <a:rPr lang="zh-TW" altLang="en-US" sz="3600" dirty="0"/>
              <a:t>建立政府資料品質提升運作</a:t>
            </a:r>
            <a:r>
              <a:rPr lang="zh-TW" altLang="en-US" sz="3600" dirty="0" smtClean="0"/>
              <a:t>機制 </a:t>
            </a:r>
            <a:r>
              <a:rPr lang="en-US" altLang="zh-TW" sz="2800" dirty="0" smtClean="0"/>
              <a:t>(1/2)</a:t>
            </a:r>
            <a:endParaRPr lang="zh-TW" altLang="en-US" sz="2800" dirty="0"/>
          </a:p>
        </p:txBody>
      </p:sp>
      <p:grpSp>
        <p:nvGrpSpPr>
          <p:cNvPr id="5" name="组合 21"/>
          <p:cNvGrpSpPr>
            <a:grpSpLocks/>
          </p:cNvGrpSpPr>
          <p:nvPr/>
        </p:nvGrpSpPr>
        <p:grpSpPr bwMode="auto">
          <a:xfrm>
            <a:off x="257176" y="3463922"/>
            <a:ext cx="8666162" cy="1158875"/>
            <a:chOff x="265809" y="3556990"/>
            <a:chExt cx="8381676" cy="115957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圆柱形 24"/>
            <p:cNvSpPr/>
            <p:nvPr/>
          </p:nvSpPr>
          <p:spPr>
            <a:xfrm rot="16200000" flipH="1">
              <a:off x="5321103" y="2790785"/>
              <a:ext cx="1152128" cy="2699424"/>
            </a:xfrm>
            <a:prstGeom prst="can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圆柱形 23"/>
            <p:cNvSpPr/>
            <p:nvPr/>
          </p:nvSpPr>
          <p:spPr>
            <a:xfrm rot="16200000" flipH="1">
              <a:off x="2719903" y="2747178"/>
              <a:ext cx="1152128" cy="2786638"/>
            </a:xfrm>
            <a:prstGeom prst="can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圆柱形 25"/>
            <p:cNvSpPr/>
            <p:nvPr/>
          </p:nvSpPr>
          <p:spPr>
            <a:xfrm rot="16200000" flipH="1">
              <a:off x="7387345" y="3448978"/>
              <a:ext cx="1152128" cy="1368152"/>
            </a:xfrm>
            <a:prstGeom prst="can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圆柱形 22"/>
            <p:cNvSpPr/>
            <p:nvPr/>
          </p:nvSpPr>
          <p:spPr>
            <a:xfrm rot="16200000" flipH="1">
              <a:off x="545709" y="3284532"/>
              <a:ext cx="1152128" cy="1711928"/>
            </a:xfrm>
            <a:prstGeom prst="can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 dirty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0" name="直接连接符 28"/>
          <p:cNvCxnSpPr>
            <a:cxnSpLocks noChangeShapeType="1"/>
            <a:endCxn id="25" idx="2"/>
          </p:cNvCxnSpPr>
          <p:nvPr/>
        </p:nvCxnSpPr>
        <p:spPr bwMode="auto">
          <a:xfrm flipH="1" flipV="1">
            <a:off x="3390181" y="1601396"/>
            <a:ext cx="13992" cy="1880689"/>
          </a:xfrm>
          <a:prstGeom prst="line">
            <a:avLst/>
          </a:prstGeom>
          <a:noFill/>
          <a:ln w="28575" algn="ctr">
            <a:solidFill>
              <a:srgbClr val="C89800"/>
            </a:solidFill>
            <a:prstDash val="sys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29"/>
          <p:cNvCxnSpPr>
            <a:cxnSpLocks noChangeShapeType="1"/>
          </p:cNvCxnSpPr>
          <p:nvPr/>
        </p:nvCxnSpPr>
        <p:spPr bwMode="auto">
          <a:xfrm flipH="1" flipV="1">
            <a:off x="1838236" y="2562222"/>
            <a:ext cx="0" cy="928688"/>
          </a:xfrm>
          <a:prstGeom prst="line">
            <a:avLst/>
          </a:prstGeom>
          <a:noFill/>
          <a:ln w="28575" algn="ctr">
            <a:solidFill>
              <a:srgbClr val="BFBFBF"/>
            </a:solidFill>
            <a:prstDash val="sys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30"/>
          <p:cNvSpPr txBox="1"/>
          <p:nvPr/>
        </p:nvSpPr>
        <p:spPr>
          <a:xfrm>
            <a:off x="355511" y="1686260"/>
            <a:ext cx="2549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u="sng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初測階段</a:t>
            </a:r>
            <a:r>
              <a:rPr kumimoji="0" lang="en-US" altLang="zh-TW" sz="18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kumimoji="0" lang="en-US" altLang="zh-TW" sz="18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於</a:t>
            </a:r>
            <a:r>
              <a:rPr kumimoji="0" lang="en-US" altLang="zh-TW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6</a:t>
            </a: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月底將各機關初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測結果</a:t>
            </a: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，寄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送各部會。</a:t>
            </a:r>
            <a:endParaRPr kumimoji="0" lang="en-US" altLang="zh-CN" sz="1800" b="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3773715" y="1672834"/>
            <a:ext cx="18208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u="sng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輔導改善階段</a:t>
            </a:r>
            <a:r>
              <a:rPr kumimoji="0" lang="en-US" altLang="zh-TW" sz="1800" u="sng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kumimoji="0" lang="en-US" altLang="zh-TW" sz="1800" u="sng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各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機關參考測試結果進行資料</a:t>
            </a:r>
            <a:r>
              <a:rPr kumimoji="0" lang="en-US" altLang="zh-TW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集</a:t>
            </a:r>
            <a:r>
              <a:rPr kumimoji="0" lang="en-US" altLang="zh-TW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修正。</a:t>
            </a:r>
            <a:endParaRPr kumimoji="0" lang="en-US" altLang="zh-TW" sz="1800" b="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079670" y="1665447"/>
            <a:ext cx="19400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u="sng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複測階段</a:t>
            </a:r>
            <a:r>
              <a:rPr kumimoji="0" lang="en-US" altLang="zh-TW" sz="18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kumimoji="0" lang="en-US" altLang="zh-TW" sz="18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預計於第</a:t>
            </a:r>
            <a:r>
              <a:rPr kumimoji="0" lang="en-US" altLang="zh-TW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4</a:t>
            </a: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季進行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</a:t>
            </a: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品質複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測</a:t>
            </a:r>
            <a:r>
              <a:rPr kumimoji="0" lang="zh-TW" altLang="en-US" sz="1800" b="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，並將結果寄</a:t>
            </a:r>
            <a:r>
              <a:rPr kumimoji="0" lang="zh-TW" altLang="en-US" sz="1800" b="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送各部會。</a:t>
            </a:r>
            <a:endParaRPr kumimoji="0" lang="en-US" altLang="zh-CN" sz="1800" b="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 flipH="1">
            <a:off x="622734" y="3870363"/>
            <a:ext cx="1404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0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kumimoji="0" lang="zh-TW" altLang="en-US" sz="20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0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zh-CN" altLang="en-US" sz="20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 flipH="1">
            <a:off x="2553946" y="387036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0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kumimoji="0" lang="zh-TW" altLang="en-US" sz="20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年第</a:t>
            </a:r>
            <a:r>
              <a:rPr kumimoji="0" lang="en-US" altLang="zh-TW" sz="20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20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季</a:t>
            </a:r>
            <a:endParaRPr kumimoji="0" lang="zh-CN" altLang="en-US" sz="20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 flipH="1">
            <a:off x="5347996" y="3869946"/>
            <a:ext cx="2038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年第</a:t>
            </a:r>
            <a:r>
              <a:rPr kumimoji="0"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季</a:t>
            </a:r>
            <a:endParaRPr kumimoji="0"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auto">
          <a:xfrm flipH="1">
            <a:off x="7793038" y="3878260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107</a:t>
            </a:r>
            <a:r>
              <a:rPr kumimoji="0" lang="zh-TW" altLang="en-US" sz="20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endParaRPr kumimoji="0" lang="zh-CN" altLang="en-US" sz="2000" b="1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257175" y="4910590"/>
            <a:ext cx="7181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7475538" y="4910590"/>
            <a:ext cx="15746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973794" y="4933905"/>
            <a:ext cx="125878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輔導期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763514" y="4933904"/>
            <a:ext cx="125878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強化期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1500636" y="1232064"/>
            <a:ext cx="3779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kern="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8/16【</a:t>
            </a:r>
            <a:r>
              <a:rPr kumimoji="0" lang="zh-TW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資料品質檢測系統正式上線</a:t>
            </a:r>
            <a:r>
              <a:rPr kumimoji="0" lang="en-US" altLang="zh-TW" sz="1800" kern="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】</a:t>
            </a:r>
            <a:endParaRPr kumimoji="0" lang="en-US" altLang="zh-TW" sz="1800" kern="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cxnSp>
        <p:nvCxnSpPr>
          <p:cNvPr id="26" name="直接连接符 29"/>
          <p:cNvCxnSpPr>
            <a:cxnSpLocks noChangeShapeType="1"/>
            <a:endCxn id="14" idx="2"/>
          </p:cNvCxnSpPr>
          <p:nvPr/>
        </p:nvCxnSpPr>
        <p:spPr bwMode="auto">
          <a:xfrm flipH="1" flipV="1">
            <a:off x="7049704" y="3142775"/>
            <a:ext cx="193810" cy="348137"/>
          </a:xfrm>
          <a:prstGeom prst="line">
            <a:avLst/>
          </a:prstGeom>
          <a:noFill/>
          <a:ln w="28575" algn="ctr">
            <a:solidFill>
              <a:srgbClr val="BFBFBF"/>
            </a:solidFill>
            <a:prstDash val="sys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29"/>
          <p:cNvCxnSpPr>
            <a:cxnSpLocks noChangeShapeType="1"/>
          </p:cNvCxnSpPr>
          <p:nvPr/>
        </p:nvCxnSpPr>
        <p:spPr bwMode="auto">
          <a:xfrm flipV="1">
            <a:off x="4232575" y="2873163"/>
            <a:ext cx="0" cy="598196"/>
          </a:xfrm>
          <a:prstGeom prst="line">
            <a:avLst/>
          </a:prstGeom>
          <a:noFill/>
          <a:ln w="28575" algn="ctr">
            <a:solidFill>
              <a:srgbClr val="BFBFBF"/>
            </a:solidFill>
            <a:prstDash val="sys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投影片編號版面配置區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建立政府資料品質提升運作</a:t>
            </a:r>
            <a:r>
              <a:rPr lang="zh-TW" altLang="en-US" sz="3600" dirty="0" smtClean="0"/>
              <a:t>機制 </a:t>
            </a:r>
            <a:r>
              <a:rPr lang="en-US" altLang="zh-TW" sz="2800" dirty="0" smtClean="0"/>
              <a:t>(2/2)</a:t>
            </a:r>
            <a:endParaRPr lang="zh-TW" altLang="en-US" sz="2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52603"/>
              </p:ext>
            </p:extLst>
          </p:nvPr>
        </p:nvGraphicFramePr>
        <p:xfrm>
          <a:off x="457200" y="1496328"/>
          <a:ext cx="8229600" cy="40771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7771"/>
                <a:gridCol w="2012146"/>
                <a:gridCol w="2639683"/>
              </a:tblGrid>
              <a:tr h="90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檢測指標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中央機關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通過率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地方政府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通過率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3542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連結有效性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93%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95%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63542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資料資源能否直接下載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80%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90%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63542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是否屬結構化檔案類型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42%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65%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63542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詮釋資料編碼描述與資料相符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31%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61%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63542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詮釋資料欄位描述與資料相符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3%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3%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842420" y="87151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政府資料開放平臺資料品質初測情形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915" y="77374"/>
            <a:ext cx="9191399" cy="5902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dirty="0"/>
              <a:t>建立政府資料開放優質標章暨深化應用獎勵</a:t>
            </a:r>
            <a:r>
              <a:rPr lang="zh-TW" altLang="en-US" sz="3200" dirty="0" smtClean="0"/>
              <a:t>措施</a:t>
            </a:r>
            <a:endParaRPr lang="zh-TW" altLang="en-US" sz="3200" dirty="0"/>
          </a:p>
        </p:txBody>
      </p:sp>
      <p:pic>
        <p:nvPicPr>
          <p:cNvPr id="16388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1852" r="15266" b="24937"/>
          <a:stretch>
            <a:fillRect/>
          </a:stretch>
        </p:blipFill>
        <p:spPr bwMode="auto">
          <a:xfrm>
            <a:off x="709160" y="2875418"/>
            <a:ext cx="18653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13580"/>
          <a:stretch>
            <a:fillRect/>
          </a:stretch>
        </p:blipFill>
        <p:spPr bwMode="auto">
          <a:xfrm>
            <a:off x="3617913" y="2959555"/>
            <a:ext cx="1819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391885" y="4760686"/>
            <a:ext cx="2685144" cy="12303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zh-TW" altLang="en-US" sz="1600" dirty="0" smtClean="0"/>
              <a:t>鼓勵各機關提升資料品質，提供正確、易用、結構化之資料，強化政府資料之可用性。</a:t>
            </a:r>
            <a:endParaRPr lang="en-US" altLang="zh-TW" sz="1600" dirty="0" smtClean="0"/>
          </a:p>
        </p:txBody>
      </p:sp>
      <p:sp>
        <p:nvSpPr>
          <p:cNvPr id="16391" name="內容版面配置區 2"/>
          <p:cNvSpPr txBox="1">
            <a:spLocks/>
          </p:cNvSpPr>
          <p:nvPr/>
        </p:nvSpPr>
        <p:spPr bwMode="auto">
          <a:xfrm>
            <a:off x="3271158" y="4768624"/>
            <a:ext cx="27320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17367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1939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26511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1083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kumimoji="0" lang="zh-TW" altLang="en-US" sz="1600" b="0" dirty="0"/>
              <a:t>鼓勵各機關提升資料應用及分析之能力，進而善用資料強化政府決策品質，並型塑公私協力應用示範案例。</a:t>
            </a:r>
            <a:endParaRPr kumimoji="0" lang="en-US" altLang="zh-TW" sz="1600" b="0" dirty="0"/>
          </a:p>
        </p:txBody>
      </p:sp>
      <p:sp>
        <p:nvSpPr>
          <p:cNvPr id="16392" name="內容版面配置區 2"/>
          <p:cNvSpPr txBox="1">
            <a:spLocks/>
          </p:cNvSpPr>
          <p:nvPr/>
        </p:nvSpPr>
        <p:spPr bwMode="auto">
          <a:xfrm>
            <a:off x="6103258" y="4760686"/>
            <a:ext cx="2953656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17367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1939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26511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1083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kumimoji="0" lang="zh-TW" altLang="en-US" sz="1600" b="0" dirty="0"/>
              <a:t>鼓勵各機關踴躍開放高價值、符合民間所需資料，以提升政府透明治理、並驅動資料經濟發展。</a:t>
            </a:r>
            <a:endParaRPr kumimoji="0" lang="en-US" altLang="zh-TW" sz="1600" b="0" dirty="0"/>
          </a:p>
        </p:txBody>
      </p:sp>
      <p:grpSp>
        <p:nvGrpSpPr>
          <p:cNvPr id="16393" name="群組 4"/>
          <p:cNvGrpSpPr>
            <a:grpSpLocks/>
          </p:cNvGrpSpPr>
          <p:nvPr/>
        </p:nvGrpSpPr>
        <p:grpSpPr bwMode="auto">
          <a:xfrm>
            <a:off x="482604" y="1350059"/>
            <a:ext cx="2674938" cy="968375"/>
            <a:chOff x="685800" y="1410547"/>
            <a:chExt cx="2675570" cy="968331"/>
          </a:xfrm>
        </p:grpSpPr>
        <p:sp>
          <p:nvSpPr>
            <p:cNvPr id="10" name="內容版面配置區 2"/>
            <p:cNvSpPr txBox="1">
              <a:spLocks/>
            </p:cNvSpPr>
            <p:nvPr/>
          </p:nvSpPr>
          <p:spPr bwMode="auto">
            <a:xfrm>
              <a:off x="685800" y="1808991"/>
              <a:ext cx="1921329" cy="569887"/>
            </a:xfrm>
            <a:prstGeom prst="roundRect">
              <a:avLst/>
            </a:prstGeom>
            <a:noFill/>
            <a:ln w="38100">
              <a:solidFill>
                <a:srgbClr val="FFCC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182563" indent="-182563" algn="l" rtl="0" eaLnBrk="0" fontAlgn="base" hangingPunct="0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457200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730250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1004888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4pPr>
              <a:lvl5pPr marL="1279525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fontAlgn="auto" hangingPunct="1">
                <a:lnSpc>
                  <a:spcPct val="150000"/>
                </a:lnSpc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None/>
                <a:defRPr/>
              </a:pPr>
              <a:r>
                <a:rPr kumimoji="0" lang="zh-TW" altLang="en-US" b="1" dirty="0" smtClean="0"/>
                <a:t>資料開放</a:t>
              </a:r>
              <a:endParaRPr kumimoji="0" lang="en-US" altLang="zh-TW" b="1" dirty="0" smtClean="0">
                <a:ln w="22225">
                  <a:noFill/>
                  <a:prstDash val="solid"/>
                </a:ln>
                <a:solidFill>
                  <a:srgbClr val="FFCC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819543" y="1726445"/>
              <a:ext cx="1494191" cy="473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773495" y="1410547"/>
              <a:ext cx="1587875" cy="923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defRPr/>
              </a:pPr>
              <a:r>
                <a:rPr kumimoji="0" lang="zh-TW" altLang="en-US" sz="3600" b="1" dirty="0">
                  <a:ln w="22225">
                    <a:noFill/>
                    <a:prstDash val="solid"/>
                  </a:ln>
                  <a:solidFill>
                    <a:srgbClr val="FFCC00"/>
                  </a:solidFill>
                  <a:latin typeface="文鼎新粗黑" panose="020B0809000000000000" pitchFamily="49" charset="-120"/>
                  <a:ea typeface="文鼎新粗黑" panose="020B0809000000000000" pitchFamily="49" charset="-120"/>
                </a:rPr>
                <a:t>金質獎</a:t>
              </a:r>
              <a:endParaRPr kumimoji="0" lang="en-US" altLang="zh-TW" sz="3600" b="1" dirty="0">
                <a:ln w="22225">
                  <a:noFill/>
                  <a:prstDash val="solid"/>
                </a:ln>
                <a:solidFill>
                  <a:srgbClr val="FFCC00"/>
                </a:solidFill>
                <a:latin typeface="文鼎新粗黑" panose="020B0809000000000000" pitchFamily="49" charset="-120"/>
                <a:ea typeface="文鼎新粗黑" panose="020B0809000000000000" pitchFamily="49" charset="-120"/>
              </a:endParaRPr>
            </a:p>
          </p:txBody>
        </p:sp>
      </p:grpSp>
      <p:grpSp>
        <p:nvGrpSpPr>
          <p:cNvPr id="16394" name="群組 14"/>
          <p:cNvGrpSpPr>
            <a:grpSpLocks/>
          </p:cNvGrpSpPr>
          <p:nvPr/>
        </p:nvGrpSpPr>
        <p:grpSpPr bwMode="auto">
          <a:xfrm>
            <a:off x="3371850" y="1351646"/>
            <a:ext cx="2674938" cy="968375"/>
            <a:chOff x="685800" y="1410547"/>
            <a:chExt cx="2675570" cy="968331"/>
          </a:xfrm>
        </p:grpSpPr>
        <p:sp>
          <p:nvSpPr>
            <p:cNvPr id="16" name="內容版面配置區 2"/>
            <p:cNvSpPr txBox="1">
              <a:spLocks/>
            </p:cNvSpPr>
            <p:nvPr/>
          </p:nvSpPr>
          <p:spPr bwMode="auto">
            <a:xfrm>
              <a:off x="685800" y="1808992"/>
              <a:ext cx="1921329" cy="56988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  <a:miter lim="800000"/>
              <a:headEnd/>
              <a:tailEnd/>
            </a:ln>
          </p:spPr>
          <p:txBody>
            <a:bodyPr anchor="ctr"/>
            <a:lstStyle>
              <a:lvl1pPr marL="182563" indent="-182563" algn="l" rtl="0" eaLnBrk="0" fontAlgn="base" hangingPunct="0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457200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730250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1004888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4pPr>
              <a:lvl5pPr marL="1279525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fontAlgn="auto" hangingPunct="1">
                <a:lnSpc>
                  <a:spcPct val="150000"/>
                </a:lnSpc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None/>
                <a:defRPr/>
              </a:pPr>
              <a:r>
                <a:rPr kumimoji="0" lang="zh-TW" altLang="en-US" b="1" dirty="0" smtClean="0"/>
                <a:t>資料開放</a:t>
              </a:r>
              <a:endParaRPr kumimoji="0" lang="en-US" altLang="zh-TW" b="1" dirty="0" smtClean="0">
                <a:ln w="22225">
                  <a:noFill/>
                  <a:prstDash val="solid"/>
                </a:ln>
                <a:solidFill>
                  <a:srgbClr val="FFCC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19543" y="1726446"/>
              <a:ext cx="1494191" cy="473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73495" y="1410547"/>
              <a:ext cx="1587875" cy="923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defRPr/>
              </a:pPr>
              <a:r>
                <a:rPr lang="zh-TW" altLang="en-US" sz="3600" b="1" cap="all" dirty="0">
                  <a:solidFill>
                    <a:srgbClr val="00B050"/>
                  </a:solidFill>
                  <a:latin typeface="文鼎新粗黑" panose="020B0809000000000000" pitchFamily="49" charset="-120"/>
                  <a:ea typeface="文鼎新粗黑" panose="020B0809000000000000" pitchFamily="49" charset="-120"/>
                  <a:cs typeface="+mj-cs"/>
                </a:rPr>
                <a:t>應用獎</a:t>
              </a:r>
              <a:endParaRPr lang="en-US" altLang="zh-TW" sz="3600" b="1" cap="all" dirty="0">
                <a:solidFill>
                  <a:srgbClr val="00B050"/>
                </a:solidFill>
                <a:latin typeface="文鼎新粗黑" panose="020B0809000000000000" pitchFamily="49" charset="-120"/>
                <a:ea typeface="文鼎新粗黑" panose="020B0809000000000000" pitchFamily="49" charset="-120"/>
                <a:cs typeface="+mj-cs"/>
              </a:endParaRPr>
            </a:p>
          </p:txBody>
        </p:sp>
      </p:grpSp>
      <p:grpSp>
        <p:nvGrpSpPr>
          <p:cNvPr id="16395" name="群組 18"/>
          <p:cNvGrpSpPr>
            <a:grpSpLocks/>
          </p:cNvGrpSpPr>
          <p:nvPr/>
        </p:nvGrpSpPr>
        <p:grpSpPr bwMode="auto">
          <a:xfrm>
            <a:off x="6312123" y="1361171"/>
            <a:ext cx="2674937" cy="968375"/>
            <a:chOff x="685800" y="1410547"/>
            <a:chExt cx="2675570" cy="968331"/>
          </a:xfrm>
        </p:grpSpPr>
        <p:sp>
          <p:nvSpPr>
            <p:cNvPr id="20" name="內容版面配置區 2"/>
            <p:cNvSpPr txBox="1">
              <a:spLocks/>
            </p:cNvSpPr>
            <p:nvPr/>
          </p:nvSpPr>
          <p:spPr bwMode="auto">
            <a:xfrm>
              <a:off x="685800" y="1808992"/>
              <a:ext cx="1921330" cy="56988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182563" indent="-182563" algn="l" rtl="0" eaLnBrk="0" fontAlgn="base" hangingPunct="0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457200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730250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1004888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4pPr>
              <a:lvl5pPr marL="1279525" indent="-182563" algn="l" rtl="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fontAlgn="auto" hangingPunct="1">
                <a:lnSpc>
                  <a:spcPct val="150000"/>
                </a:lnSpc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None/>
                <a:defRPr/>
              </a:pPr>
              <a:r>
                <a:rPr kumimoji="0" lang="zh-TW" altLang="en-US" b="1" dirty="0" smtClean="0"/>
                <a:t>資料開放</a:t>
              </a:r>
              <a:endParaRPr kumimoji="0" lang="en-US" altLang="zh-TW" b="1" dirty="0" smtClean="0">
                <a:ln w="22225">
                  <a:noFill/>
                  <a:prstDash val="solid"/>
                </a:ln>
                <a:solidFill>
                  <a:srgbClr val="FFCC0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19543" y="1726446"/>
              <a:ext cx="1494191" cy="473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73494" y="1410547"/>
              <a:ext cx="1587876" cy="923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defRPr/>
              </a:pPr>
              <a:r>
                <a:rPr lang="zh-TW" altLang="en-US" sz="3600" b="1" cap="all" dirty="0">
                  <a:solidFill>
                    <a:srgbClr val="C00000"/>
                  </a:solidFill>
                  <a:latin typeface="文鼎新粗黑" panose="020B0809000000000000" pitchFamily="49" charset="-120"/>
                  <a:ea typeface="文鼎新粗黑" panose="020B0809000000000000" pitchFamily="49" charset="-120"/>
                  <a:cs typeface="+mj-cs"/>
                </a:rPr>
                <a:t>人氣獎</a:t>
              </a:r>
              <a:endParaRPr lang="en-US" altLang="zh-TW" sz="3600" b="1" cap="all" dirty="0">
                <a:solidFill>
                  <a:srgbClr val="C00000"/>
                </a:solidFill>
                <a:latin typeface="文鼎新粗黑" panose="020B0809000000000000" pitchFamily="49" charset="-120"/>
                <a:ea typeface="文鼎新粗黑" panose="020B0809000000000000" pitchFamily="49" charset="-120"/>
                <a:cs typeface="+mj-cs"/>
              </a:endParaRPr>
            </a:p>
          </p:txBody>
        </p:sp>
      </p:grpSp>
      <p:pic>
        <p:nvPicPr>
          <p:cNvPr id="16396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7"/>
          <a:stretch>
            <a:fillRect/>
          </a:stretch>
        </p:blipFill>
        <p:spPr bwMode="auto">
          <a:xfrm>
            <a:off x="6419850" y="3007180"/>
            <a:ext cx="190658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肘形接點 36"/>
          <p:cNvCxnSpPr/>
          <p:nvPr/>
        </p:nvCxnSpPr>
        <p:spPr>
          <a:xfrm>
            <a:off x="798517" y="2505759"/>
            <a:ext cx="182562" cy="88900"/>
          </a:xfrm>
          <a:prstGeom prst="bentConnector3">
            <a:avLst>
              <a:gd name="adj1" fmla="val 494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接點 39"/>
          <p:cNvCxnSpPr/>
          <p:nvPr/>
        </p:nvCxnSpPr>
        <p:spPr>
          <a:xfrm>
            <a:off x="3679825" y="2493059"/>
            <a:ext cx="182563" cy="88900"/>
          </a:xfrm>
          <a:prstGeom prst="bentConnector3">
            <a:avLst>
              <a:gd name="adj1" fmla="val 494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接點 40"/>
          <p:cNvCxnSpPr/>
          <p:nvPr/>
        </p:nvCxnSpPr>
        <p:spPr>
          <a:xfrm>
            <a:off x="6645498" y="2491471"/>
            <a:ext cx="182562" cy="88900"/>
          </a:xfrm>
          <a:prstGeom prst="bentConnector3">
            <a:avLst>
              <a:gd name="adj1" fmla="val 494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16390"/>
          <p:cNvSpPr txBox="1"/>
          <p:nvPr/>
        </p:nvSpPr>
        <p:spPr>
          <a:xfrm>
            <a:off x="931867" y="2400984"/>
            <a:ext cx="1570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提升資料品質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806825" y="2405746"/>
            <a:ext cx="1568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型塑公私協力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6791548" y="2373996"/>
            <a:ext cx="14414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開放</a:t>
            </a:r>
            <a:r>
              <a:rPr lang="zh-TW" altLang="en-US" b="1">
                <a:latin typeface="+mj-ea"/>
                <a:ea typeface="+mj-ea"/>
              </a:rPr>
              <a:t>高</a:t>
            </a:r>
            <a:r>
              <a:rPr lang="zh-TW" altLang="en-US" b="1" smtClean="0">
                <a:latin typeface="+mj-ea"/>
                <a:ea typeface="+mj-ea"/>
              </a:rPr>
              <a:t>價值資料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訂</a:t>
            </a:r>
            <a:r>
              <a:rPr lang="zh-TW" altLang="en-US" sz="3600" dirty="0" smtClean="0"/>
              <a:t>定共通性應用程式介面規範 </a:t>
            </a:r>
            <a:r>
              <a:rPr lang="en-US" altLang="zh-TW" sz="2800" dirty="0" smtClean="0"/>
              <a:t>(1/2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50801" y="1032388"/>
            <a:ext cx="8991601" cy="5093777"/>
          </a:xfrm>
        </p:spPr>
        <p:txBody>
          <a:bodyPr/>
          <a:lstStyle/>
          <a:p>
            <a:r>
              <a:rPr lang="zh-TW" altLang="en-US" b="1" dirty="0" smtClean="0"/>
              <a:t>目的</a:t>
            </a:r>
            <a:endParaRPr lang="en-US" altLang="zh-TW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/>
              <a:t>為擴大政府資訊服務效益，並保有各系統</a:t>
            </a:r>
            <a:r>
              <a:rPr lang="en-US" altLang="zh-TW" sz="2400" dirty="0"/>
              <a:t>API</a:t>
            </a:r>
            <a:r>
              <a:rPr lang="zh-TW" altLang="en-US" sz="2400" dirty="0"/>
              <a:t>開發彈性，爰導入國際</a:t>
            </a:r>
            <a:r>
              <a:rPr lang="en-US" altLang="zh-TW" sz="2400" dirty="0" smtClean="0"/>
              <a:t>Open  API  </a:t>
            </a:r>
            <a:r>
              <a:rPr lang="en-US" altLang="zh-TW" sz="2400" dirty="0"/>
              <a:t>Initiative</a:t>
            </a:r>
            <a:r>
              <a:rPr lang="zh-TW" altLang="en-US" sz="2400" dirty="0"/>
              <a:t>組織之</a:t>
            </a:r>
            <a:r>
              <a:rPr lang="en-US" altLang="zh-TW" sz="2400" dirty="0" err="1"/>
              <a:t>OpenAPI</a:t>
            </a:r>
            <a:r>
              <a:rPr lang="en-US" altLang="zh-TW" sz="2400" dirty="0"/>
              <a:t> Specification </a:t>
            </a:r>
            <a:r>
              <a:rPr lang="zh-TW" altLang="en-US" sz="2400" dirty="0" smtClean="0"/>
              <a:t>標準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提供機器可讀之標準格式</a:t>
            </a:r>
            <a:r>
              <a:rPr lang="en-US" altLang="zh-TW" sz="2400" dirty="0"/>
              <a:t>API</a:t>
            </a:r>
            <a:r>
              <a:rPr lang="zh-TW" altLang="zh-TW" sz="2400" dirty="0"/>
              <a:t>說明</a:t>
            </a:r>
            <a:r>
              <a:rPr lang="zh-TW" altLang="zh-TW" sz="2400" dirty="0" smtClean="0"/>
              <a:t>文件</a:t>
            </a:r>
            <a:r>
              <a:rPr lang="zh-TW" altLang="en-US" sz="2400" dirty="0" smtClean="0"/>
              <a:t>。</a:t>
            </a:r>
            <a:endParaRPr lang="zh-TW" altLang="zh-TW" sz="2400" dirty="0"/>
          </a:p>
        </p:txBody>
      </p:sp>
      <p:sp>
        <p:nvSpPr>
          <p:cNvPr id="5" name="橢圓 4"/>
          <p:cNvSpPr/>
          <p:nvPr/>
        </p:nvSpPr>
        <p:spPr bwMode="auto">
          <a:xfrm>
            <a:off x="2355563" y="3164664"/>
            <a:ext cx="5097660" cy="25792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API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2485512" y="4400414"/>
            <a:ext cx="2104844" cy="1788232"/>
          </a:xfrm>
          <a:prstGeom prst="ellipse">
            <a:avLst/>
          </a:prstGeom>
          <a:solidFill>
            <a:srgbClr val="CCFF9A">
              <a:alpha val="50000"/>
            </a:srgbClr>
          </a:solidFill>
          <a:ln>
            <a:solidFill>
              <a:schemeClr val="accent3">
                <a:shade val="95000"/>
                <a:satMod val="105000"/>
                <a:alpha val="20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Open Data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28907" y="3480210"/>
            <a:ext cx="1067380" cy="461665"/>
          </a:xfrm>
          <a:prstGeom prst="rect">
            <a:avLst/>
          </a:prstGeom>
          <a:noFill/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REST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66295" y="4789939"/>
            <a:ext cx="785004" cy="338554"/>
          </a:xfrm>
          <a:prstGeom prst="rect">
            <a:avLst/>
          </a:prstGeom>
          <a:noFill/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endParaRPr lang="zh-TW" altLang="en-US" sz="1600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27051" y="4709857"/>
            <a:ext cx="1703992" cy="30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 by API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27051" y="5616948"/>
            <a:ext cx="1703992" cy="30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 by file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97435" y="3557160"/>
            <a:ext cx="1067380" cy="461665"/>
          </a:xfrm>
          <a:prstGeom prst="rect">
            <a:avLst/>
          </a:prstGeom>
          <a:noFill/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JSON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32103" y="4935653"/>
            <a:ext cx="979373" cy="338554"/>
          </a:xfrm>
          <a:prstGeom prst="rect">
            <a:avLst/>
          </a:prstGeom>
          <a:noFill/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SOAP</a:t>
            </a:r>
            <a:endParaRPr lang="zh-TW" altLang="en-US" sz="1600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訂定</a:t>
            </a:r>
            <a:r>
              <a:rPr lang="zh-TW" altLang="en-US" sz="3600" dirty="0" smtClean="0"/>
              <a:t>共通</a:t>
            </a:r>
            <a:r>
              <a:rPr lang="zh-TW" altLang="en-US" sz="3600" dirty="0"/>
              <a:t>性應用程式介面</a:t>
            </a:r>
            <a:r>
              <a:rPr lang="zh-TW" altLang="en-US" sz="3600" dirty="0" smtClean="0"/>
              <a:t>規範 </a:t>
            </a:r>
            <a:r>
              <a:rPr lang="en-US" altLang="zh-TW" sz="2800" dirty="0" smtClean="0"/>
              <a:t>(2/2)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826" y="640503"/>
            <a:ext cx="8229600" cy="5093777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b="1" dirty="0" smtClean="0"/>
              <a:t>應用範圍</a:t>
            </a:r>
            <a:endParaRPr lang="en-US" altLang="zh-TW" b="1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zh-TW" altLang="en-US" sz="2000" dirty="0"/>
              <a:t>本</a:t>
            </a:r>
            <a:r>
              <a:rPr lang="zh-TW" altLang="en-US" sz="2000" dirty="0" smtClean="0"/>
              <a:t>規範適用</a:t>
            </a:r>
            <a:r>
              <a:rPr lang="zh-TW" altLang="en-US" sz="2000" dirty="0"/>
              <a:t>於可資料</a:t>
            </a:r>
            <a:r>
              <a:rPr lang="zh-TW" altLang="en-US" sz="2000" dirty="0" smtClean="0"/>
              <a:t>讀取／寫入</a:t>
            </a:r>
            <a:r>
              <a:rPr lang="zh-TW" altLang="en-US" sz="2000" dirty="0"/>
              <a:t>之應用程式介面</a:t>
            </a:r>
            <a:r>
              <a:rPr lang="en-US" altLang="zh-TW" sz="2000" dirty="0"/>
              <a:t>(API)</a:t>
            </a:r>
            <a:r>
              <a:rPr lang="zh-TW" altLang="en-US" sz="2000" dirty="0"/>
              <a:t>，為使</a:t>
            </a:r>
            <a:r>
              <a:rPr lang="en-US" altLang="zh-TW" sz="2000" dirty="0"/>
              <a:t>API</a:t>
            </a:r>
            <a:r>
              <a:rPr lang="zh-TW" altLang="en-US" sz="2000" dirty="0"/>
              <a:t>具有共通性之特性</a:t>
            </a:r>
            <a:r>
              <a:rPr lang="zh-TW" altLang="en-US" sz="2000" dirty="0" smtClean="0"/>
              <a:t>，有對外提供服務或其傳輸資料內容不涉及機敏性之</a:t>
            </a:r>
            <a:r>
              <a:rPr lang="en-US" altLang="zh-TW" sz="2000" dirty="0" smtClean="0"/>
              <a:t>API</a:t>
            </a:r>
            <a:r>
              <a:rPr lang="zh-TW" altLang="en-US" sz="2000" dirty="0" smtClean="0"/>
              <a:t>優先適用，應提供</a:t>
            </a:r>
            <a:r>
              <a:rPr lang="zh-TW" altLang="en-US" sz="2000" dirty="0"/>
              <a:t>符合</a:t>
            </a:r>
            <a:r>
              <a:rPr lang="en-US" altLang="zh-TW" sz="2000" dirty="0"/>
              <a:t>OAS</a:t>
            </a:r>
            <a:r>
              <a:rPr lang="zh-TW" altLang="en-US" sz="2000" dirty="0"/>
              <a:t>標準之說明文件。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不論</a:t>
            </a:r>
            <a:r>
              <a:rPr lang="zh-TW" altLang="en-US" sz="2000" dirty="0"/>
              <a:t>該</a:t>
            </a:r>
            <a:r>
              <a:rPr lang="en-US" altLang="zh-TW" sz="2000" dirty="0"/>
              <a:t>API</a:t>
            </a:r>
            <a:r>
              <a:rPr lang="zh-TW" altLang="en-US" sz="2000" dirty="0"/>
              <a:t>所使用之授權及存取限制，均可採</a:t>
            </a:r>
            <a:r>
              <a:rPr lang="en-US" altLang="zh-TW" sz="2000" dirty="0"/>
              <a:t>OAS</a:t>
            </a:r>
            <a:r>
              <a:rPr lang="zh-TW" altLang="en-US" sz="2000" dirty="0"/>
              <a:t>標準進行描述。</a:t>
            </a:r>
            <a:endParaRPr lang="en-US" altLang="zh-TW" sz="2000" dirty="0"/>
          </a:p>
          <a:p>
            <a:endParaRPr lang="en-US" altLang="zh-TW" dirty="0" smtClean="0"/>
          </a:p>
          <a:p>
            <a:r>
              <a:rPr lang="zh-TW" altLang="en-US" b="1" dirty="0" smtClean="0"/>
              <a:t>實施方式</a:t>
            </a:r>
            <a:endParaRPr lang="en-US" altLang="zh-TW" b="1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搭配</a:t>
            </a:r>
            <a:r>
              <a:rPr lang="zh-TW" altLang="en-US" sz="2000" dirty="0"/>
              <a:t>工程會</a:t>
            </a:r>
            <a:r>
              <a:rPr lang="zh-TW" altLang="en-US" sz="2000" dirty="0" smtClean="0"/>
              <a:t>修正</a:t>
            </a:r>
            <a:r>
              <a:rPr lang="zh-TW" altLang="en-US" sz="2000" dirty="0"/>
              <a:t>「</a:t>
            </a:r>
            <a:r>
              <a:rPr lang="zh-TW" altLang="en-US" sz="2000" dirty="0" smtClean="0"/>
              <a:t>資訊</a:t>
            </a:r>
            <a:r>
              <a:rPr lang="zh-TW" altLang="en-US" sz="2000" dirty="0"/>
              <a:t>服務採購契約</a:t>
            </a:r>
            <a:r>
              <a:rPr lang="zh-TW" altLang="en-US" sz="2000" dirty="0" smtClean="0"/>
              <a:t>範本」以及「機關</a:t>
            </a:r>
            <a:r>
              <a:rPr lang="zh-TW" altLang="en-US" sz="2000" dirty="0"/>
              <a:t>委託資訊服務廠商評選及計費</a:t>
            </a:r>
            <a:r>
              <a:rPr lang="zh-TW" altLang="en-US" sz="2000" dirty="0" smtClean="0"/>
              <a:t>辦法」推動。</a:t>
            </a:r>
            <a:endParaRPr lang="en-US" altLang="zh-TW" sz="20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85" y="84330"/>
            <a:ext cx="7793183" cy="648928"/>
          </a:xfrm>
        </p:spPr>
        <p:txBody>
          <a:bodyPr/>
          <a:lstStyle/>
          <a:p>
            <a:r>
              <a:rPr lang="zh-TW" altLang="en-US" sz="3600" dirty="0" smtClean="0"/>
              <a:t>修正</a:t>
            </a:r>
            <a:r>
              <a:rPr lang="zh-TW" altLang="en-US" sz="3600" dirty="0"/>
              <a:t>政府資料開放相關規範</a:t>
            </a:r>
            <a:br>
              <a:rPr lang="zh-TW" altLang="en-US" sz="3600" dirty="0"/>
            </a:br>
            <a:endParaRPr lang="en-US" altLang="zh-TW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9255" y="849369"/>
            <a:ext cx="8612516" cy="5362745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2954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kumimoji="1" sz="258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221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kumimoji="1" sz="1846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1846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1846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2400" kern="0" dirty="0" smtClean="0"/>
              <a:t>緣由：</a:t>
            </a:r>
            <a:endParaRPr lang="en-US" altLang="zh-TW" sz="2400" kern="0" dirty="0" smtClean="0"/>
          </a:p>
          <a:p>
            <a:pPr marL="261938" indent="550863" algn="just" eaLnBrk="1" hangingPunct="1">
              <a:lnSpc>
                <a:spcPct val="120000"/>
              </a:lnSpc>
              <a:buNone/>
              <a:defRPr/>
            </a:pPr>
            <a:r>
              <a:rPr lang="zh-TW" altLang="en-US" sz="2400" b="0" kern="0" dirty="0" smtClean="0"/>
              <a:t>為使政府資料開放相關規範契合運作現況，爰檢討修正</a:t>
            </a:r>
            <a:r>
              <a:rPr lang="zh-TW" altLang="en-US" sz="2400" u="sng" kern="0" dirty="0"/>
              <a:t>行政院及所屬各級機關政府資料開放作業原則</a:t>
            </a:r>
            <a:r>
              <a:rPr lang="zh-TW" altLang="en-US" sz="2400" u="sng" kern="0" dirty="0" smtClean="0"/>
              <a:t>修正草案</a:t>
            </a:r>
            <a:r>
              <a:rPr lang="zh-TW" altLang="en-US" sz="2400" b="0" kern="0" dirty="0" smtClean="0"/>
              <a:t>及</a:t>
            </a:r>
            <a:r>
              <a:rPr lang="zh-TW" altLang="en-US" sz="2400" u="sng" dirty="0" smtClean="0"/>
              <a:t>行政院</a:t>
            </a:r>
            <a:r>
              <a:rPr lang="zh-TW" altLang="en-US" sz="2400" u="sng" dirty="0"/>
              <a:t>及所屬各機關政府資料分類及授權利用收費原則第三點</a:t>
            </a:r>
            <a:r>
              <a:rPr lang="zh-TW" altLang="en-US" sz="2400" u="sng" dirty="0" smtClean="0"/>
              <a:t>修正草案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261938" indent="550863" algn="just" eaLnBrk="1" hangingPunct="1">
              <a:lnSpc>
                <a:spcPct val="120000"/>
              </a:lnSpc>
              <a:buNone/>
              <a:defRPr/>
            </a:pPr>
            <a:endParaRPr lang="en-US" altLang="zh-TW" sz="1200" kern="0" dirty="0" smtClean="0"/>
          </a:p>
          <a:p>
            <a:pPr marL="316531" lvl="1" indent="-316531" eaLnBrk="1" hangingPunct="1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2800" kern="0" dirty="0" smtClean="0"/>
              <a:t>歷程</a:t>
            </a:r>
            <a:endParaRPr lang="en-US" altLang="zh-TW" sz="2800" kern="0" dirty="0"/>
          </a:p>
          <a:p>
            <a:pPr marL="261938" lvl="2" indent="550863" algn="just" eaLnBrk="1" hangingPunct="1">
              <a:lnSpc>
                <a:spcPct val="120000"/>
              </a:lnSpc>
              <a:buNone/>
              <a:defRPr/>
            </a:pPr>
            <a:r>
              <a:rPr lang="zh-TW" altLang="en-US" sz="2400" b="0" kern="0" dirty="0"/>
              <a:t>已於</a:t>
            </a:r>
            <a:r>
              <a:rPr lang="en-US" altLang="zh-TW" sz="2400" b="0" kern="0" dirty="0"/>
              <a:t>106</a:t>
            </a:r>
            <a:r>
              <a:rPr lang="zh-TW" altLang="en-US" sz="2400" b="0" kern="0" dirty="0"/>
              <a:t>年</a:t>
            </a:r>
            <a:r>
              <a:rPr lang="en-US" altLang="zh-TW" sz="2400" b="0" kern="0" dirty="0"/>
              <a:t>5</a:t>
            </a:r>
            <a:r>
              <a:rPr lang="zh-TW" altLang="en-US" sz="2400" b="0" kern="0" dirty="0"/>
              <a:t>月</a:t>
            </a:r>
            <a:r>
              <a:rPr lang="en-US" altLang="zh-TW" sz="2400" b="0" kern="0" dirty="0" smtClean="0"/>
              <a:t>22</a:t>
            </a:r>
            <a:r>
              <a:rPr lang="zh-TW" altLang="en-US" sz="2400" b="0" kern="0" dirty="0" smtClean="0"/>
              <a:t>日邀集中央二級機關召開</a:t>
            </a:r>
            <a:r>
              <a:rPr lang="zh-TW" altLang="en-US" sz="2400" b="0" kern="0" dirty="0"/>
              <a:t>推動政府資料開放</a:t>
            </a:r>
            <a:r>
              <a:rPr lang="en-US" altLang="zh-TW" sz="2400" b="0" kern="0" dirty="0"/>
              <a:t>106</a:t>
            </a:r>
            <a:r>
              <a:rPr lang="zh-TW" altLang="en-US" sz="2400" b="0" kern="0" dirty="0"/>
              <a:t>年度第</a:t>
            </a:r>
            <a:r>
              <a:rPr lang="en-US" altLang="zh-TW" sz="2400" b="0" kern="0" dirty="0"/>
              <a:t>2</a:t>
            </a:r>
            <a:r>
              <a:rPr lang="zh-TW" altLang="en-US" sz="2400" b="0" kern="0" dirty="0"/>
              <a:t>次工作小組會議</a:t>
            </a:r>
            <a:r>
              <a:rPr lang="zh-TW" altLang="en-US" sz="2400" b="0" kern="0" dirty="0" smtClean="0"/>
              <a:t>，並</a:t>
            </a:r>
            <a:r>
              <a:rPr lang="zh-TW" altLang="en-US" sz="2400" b="0" kern="0" dirty="0"/>
              <a:t>提案</a:t>
            </a:r>
            <a:r>
              <a:rPr lang="zh-TW" altLang="en-US" sz="2400" b="0" kern="0" dirty="0" smtClean="0"/>
              <a:t>討論修正上述</a:t>
            </a:r>
            <a:r>
              <a:rPr lang="en-US" altLang="zh-TW" sz="2400" b="0" kern="0" dirty="0" smtClean="0"/>
              <a:t>2</a:t>
            </a:r>
            <a:r>
              <a:rPr lang="zh-TW" altLang="en-US" sz="2400" b="0" kern="0" dirty="0" smtClean="0"/>
              <a:t>項原則。</a:t>
            </a:r>
            <a:endParaRPr lang="en-US" altLang="zh-TW" sz="2400" b="0" kern="0" dirty="0" smtClean="0"/>
          </a:p>
          <a:p>
            <a:pPr marL="261938" lvl="2" indent="550863" algn="just" eaLnBrk="1" hangingPunct="1">
              <a:lnSpc>
                <a:spcPct val="120000"/>
              </a:lnSpc>
              <a:buNone/>
              <a:defRPr/>
            </a:pPr>
            <a:r>
              <a:rPr lang="zh-TW" altLang="en-US" sz="2400" b="0" kern="0" dirty="0" smtClean="0"/>
              <a:t>規劃於本次行政院資料開放諮詢小組會議提案討論後，續報</a:t>
            </a:r>
            <a:r>
              <a:rPr lang="zh-TW" altLang="en-US" sz="2400" b="0" kern="0" dirty="0"/>
              <a:t>院</a:t>
            </a:r>
            <a:r>
              <a:rPr lang="zh-TW" altLang="en-US" sz="2400" b="0" kern="0" dirty="0" smtClean="0"/>
              <a:t>核定並頒布</a:t>
            </a:r>
            <a:r>
              <a:rPr lang="zh-TW" altLang="en-US" sz="2400" b="0" kern="0" dirty="0"/>
              <a:t>施行。</a:t>
            </a:r>
            <a:endParaRPr lang="en-US" altLang="zh-TW" sz="2400" b="0" kern="0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TW" sz="2000" b="0" kern="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4" descr="teamwork.png"/>
          <p:cNvPicPr>
            <a:picLocks noChangeAspect="1"/>
          </p:cNvPicPr>
          <p:nvPr/>
        </p:nvPicPr>
        <p:blipFill>
          <a:blip r:embed="rId3" cstate="print"/>
          <a:srcRect l="2557" t="6308" r="3175" b="17987"/>
          <a:stretch>
            <a:fillRect/>
          </a:stretch>
        </p:blipFill>
        <p:spPr bwMode="auto">
          <a:xfrm>
            <a:off x="2161982" y="3684809"/>
            <a:ext cx="4820036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303892"/>
            <a:ext cx="7772400" cy="1470025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簡報完畢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37F4E-6009-4F52-91E2-7722A440874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665635" y="3894247"/>
            <a:ext cx="3962399" cy="2811455"/>
            <a:chOff x="3507464" y="3110476"/>
            <a:chExt cx="3962399" cy="281145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767" y="3337440"/>
              <a:ext cx="3389096" cy="258449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464" y="3487440"/>
              <a:ext cx="1365391" cy="168235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496007" y="3110476"/>
              <a:ext cx="20789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後續</a:t>
              </a:r>
              <a:r>
                <a:rPr lang="en-US" altLang="zh-TW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/>
              </a:r>
              <a:br>
                <a:rPr lang="en-US" altLang="zh-TW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</a:br>
              <a:r>
                <a:rPr lang="zh-TW" altLang="en-US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推動作法</a:t>
              </a:r>
              <a:endParaRPr kumimoji="0" lang="zh-CN" altLang="en-US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  <a:reflection blurRad="6350" stA="27000" endPos="40000" dir="5400000" sy="-10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sp>
        <p:nvSpPr>
          <p:cNvPr id="28" name="標題 6"/>
          <p:cNvSpPr txBox="1">
            <a:spLocks/>
          </p:cNvSpPr>
          <p:nvPr/>
        </p:nvSpPr>
        <p:spPr>
          <a:xfrm>
            <a:off x="954630" y="43773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3600" kern="0" dirty="0" smtClean="0"/>
              <a:t>大 綱</a:t>
            </a:r>
            <a:endParaRPr lang="zh-TW" altLang="en-US" sz="3600" kern="0" dirty="0"/>
          </a:p>
        </p:txBody>
      </p:sp>
      <p:grpSp>
        <p:nvGrpSpPr>
          <p:cNvPr id="4" name="群組 3"/>
          <p:cNvGrpSpPr/>
          <p:nvPr/>
        </p:nvGrpSpPr>
        <p:grpSpPr>
          <a:xfrm>
            <a:off x="2563127" y="1261760"/>
            <a:ext cx="3888927" cy="2791737"/>
            <a:chOff x="752702" y="910408"/>
            <a:chExt cx="3888927" cy="27917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02" y="910408"/>
              <a:ext cx="3888927" cy="2791737"/>
            </a:xfrm>
            <a:prstGeom prst="rect">
              <a:avLst/>
            </a:prstGeom>
          </p:spPr>
        </p:pic>
        <p:grpSp>
          <p:nvGrpSpPr>
            <p:cNvPr id="3" name="群組 2"/>
            <p:cNvGrpSpPr/>
            <p:nvPr/>
          </p:nvGrpSpPr>
          <p:grpSpPr>
            <a:xfrm>
              <a:off x="1184750" y="959624"/>
              <a:ext cx="2779507" cy="1990811"/>
              <a:chOff x="1184750" y="959624"/>
              <a:chExt cx="2779507" cy="199081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4750" y="1268078"/>
                <a:ext cx="1365391" cy="168235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210768" y="959624"/>
                <a:ext cx="1753489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lvl="0" algn="ctr">
                  <a:defRPr/>
                </a:pPr>
                <a:r>
                  <a:rPr lang="zh-TW" altLang="en-US" sz="3600" dirty="0" smtClean="0">
                    <a:solidFill>
                      <a:srgbClr val="9BBB59">
                        <a:lumMod val="50000"/>
                      </a:srgbClr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  <a:reflection blurRad="6350" stA="27000" endPos="40000" dir="5400000" sy="-100000" algn="bl" rotWithShape="0"/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推動</a:t>
                </a:r>
                <a:endParaRPr lang="en-US" altLang="zh-TW" sz="3600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lvl="0" algn="ctr">
                  <a:defRPr/>
                </a:pPr>
                <a:r>
                  <a:rPr lang="zh-TW" altLang="en-US" sz="3600" dirty="0" smtClean="0">
                    <a:solidFill>
                      <a:srgbClr val="9BBB59">
                        <a:lumMod val="50000"/>
                      </a:srgbClr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  <a:reflection blurRad="6350" stA="27000" endPos="40000" dir="5400000" sy="-100000" algn="bl" rotWithShape="0"/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現況</a:t>
                </a:r>
                <a:endParaRPr lang="zh-TW" altLang="en-US" sz="3600" dirty="0">
                  <a:solidFill>
                    <a:srgbClr val="9BBB59">
                      <a:lumMod val="50000"/>
                    </a:srgb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</p:grpSp>
      <p:sp>
        <p:nvSpPr>
          <p:cNvPr id="6" name="向右箭號 5"/>
          <p:cNvSpPr/>
          <p:nvPr/>
        </p:nvSpPr>
        <p:spPr bwMode="auto">
          <a:xfrm>
            <a:off x="1746403" y="1912651"/>
            <a:ext cx="566057" cy="503215"/>
          </a:xfrm>
          <a:prstGeom prst="rightArrow">
            <a:avLst/>
          </a:prstGeom>
          <a:gradFill rotWithShape="1">
            <a:gsLst>
              <a:gs pos="0">
                <a:srgbClr val="D9D9FF">
                  <a:gamma/>
                  <a:shade val="85882"/>
                  <a:invGamma/>
                </a:srgbClr>
              </a:gs>
              <a:gs pos="100000">
                <a:srgbClr val="D9D9FF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D9D9FF">
                <a:gamma/>
                <a:shade val="60000"/>
                <a:invGamma/>
              </a:srgbClr>
            </a:prstShdw>
          </a:effectLst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8121-F24B-46B3-8742-A5105681331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推動現況</a:t>
            </a:r>
            <a:endParaRPr lang="zh-TW" altLang="en-US" sz="36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313242"/>
              </p:ext>
            </p:extLst>
          </p:nvPr>
        </p:nvGraphicFramePr>
        <p:xfrm>
          <a:off x="609599" y="769256"/>
          <a:ext cx="8087457" cy="572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768" y="84330"/>
            <a:ext cx="8697056" cy="648928"/>
          </a:xfrm>
        </p:spPr>
        <p:txBody>
          <a:bodyPr/>
          <a:lstStyle/>
          <a:p>
            <a:r>
              <a:rPr lang="zh-TW" altLang="en-US" sz="3600" dirty="0" smtClean="0"/>
              <a:t>訂定二</a:t>
            </a:r>
            <a:r>
              <a:rPr lang="zh-TW" altLang="en-US" sz="3600" dirty="0"/>
              <a:t>級機關資料開放諮詢小組運作指引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99122946"/>
              </p:ext>
            </p:extLst>
          </p:nvPr>
        </p:nvGraphicFramePr>
        <p:xfrm>
          <a:off x="211015" y="1068946"/>
          <a:ext cx="8665699" cy="521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457" y="71994"/>
            <a:ext cx="8229600" cy="648928"/>
          </a:xfrm>
        </p:spPr>
        <p:txBody>
          <a:bodyPr/>
          <a:lstStyle/>
          <a:p>
            <a:pPr algn="ctr"/>
            <a:r>
              <a:rPr lang="zh-TW" altLang="en-US" sz="3600" dirty="0" smtClean="0"/>
              <a:t>建立</a:t>
            </a:r>
            <a:r>
              <a:rPr lang="zh-TW" altLang="en-US" sz="3600" dirty="0"/>
              <a:t>跨部會資料標準研訂</a:t>
            </a:r>
            <a:r>
              <a:rPr lang="zh-TW" altLang="en-US" sz="3600" dirty="0" smtClean="0"/>
              <a:t>機制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4538" y="1529202"/>
            <a:ext cx="7974237" cy="711942"/>
          </a:xfrm>
        </p:spPr>
        <p:txBody>
          <a:bodyPr/>
          <a:lstStyle/>
          <a:p>
            <a:r>
              <a:rPr lang="zh-TW" altLang="en-US" sz="2000" dirty="0" smtClean="0"/>
              <a:t>建立</a:t>
            </a:r>
            <a:r>
              <a:rPr lang="zh-TW" altLang="en-US" sz="2000" dirty="0"/>
              <a:t>政府資料標準推動跨部會工作圈</a:t>
            </a:r>
            <a:endParaRPr lang="en-US" altLang="zh-TW" sz="2000" dirty="0"/>
          </a:p>
        </p:txBody>
      </p:sp>
      <p:cxnSp>
        <p:nvCxnSpPr>
          <p:cNvPr id="28" name="直線單箭頭接點 27"/>
          <p:cNvCxnSpPr>
            <a:stCxn id="43" idx="2"/>
            <a:endCxn id="31" idx="0"/>
          </p:cNvCxnSpPr>
          <p:nvPr/>
        </p:nvCxnSpPr>
        <p:spPr>
          <a:xfrm>
            <a:off x="2683201" y="2952467"/>
            <a:ext cx="37477" cy="5866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圓角矩形 42"/>
          <p:cNvSpPr/>
          <p:nvPr/>
        </p:nvSpPr>
        <p:spPr>
          <a:xfrm>
            <a:off x="1920293" y="2477004"/>
            <a:ext cx="1525815" cy="4754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Times New Roman" pitchFamily="2"/>
              </a:rPr>
              <a:t>政府資料標準</a:t>
            </a:r>
            <a:endParaRPr lang="en-US" altLang="zh-TW" sz="1200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Times New Roman" pitchFamily="2"/>
            </a:endParaRPr>
          </a:p>
          <a:p>
            <a:pPr algn="ctr"/>
            <a:r>
              <a:rPr lang="zh-TW" altLang="en-US" sz="12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Times New Roman" pitchFamily="2"/>
              </a:rPr>
              <a:t>跨部會工作圈</a:t>
            </a:r>
            <a:endParaRPr lang="en-US" altLang="zh-TW" sz="1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29834" y="3539157"/>
            <a:ext cx="4022602" cy="1765471"/>
            <a:chOff x="453902" y="3729090"/>
            <a:chExt cx="5228781" cy="2257375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02" y="3729090"/>
              <a:ext cx="5175598" cy="2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文字方塊 31"/>
            <p:cNvSpPr txBox="1"/>
            <p:nvPr/>
          </p:nvSpPr>
          <p:spPr>
            <a:xfrm>
              <a:off x="2797486" y="4281719"/>
              <a:ext cx="640102" cy="35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商工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562444" y="4158609"/>
              <a:ext cx="640102" cy="59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公路</a:t>
              </a:r>
              <a:endPara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監理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297258" y="4291361"/>
              <a:ext cx="640102" cy="35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勞保</a:t>
              </a:r>
              <a:endPara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081580" y="4281719"/>
              <a:ext cx="640102" cy="35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財稅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297717" y="4300321"/>
              <a:ext cx="640102" cy="35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地政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52393" y="4168252"/>
              <a:ext cx="640102" cy="59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戶役</a:t>
              </a:r>
              <a:endPara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</a:t>
              </a:r>
              <a:endPara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042581" y="4165607"/>
              <a:ext cx="640102" cy="59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防救</a:t>
              </a:r>
              <a:endPara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災</a:t>
              </a:r>
              <a:endPara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225008" y="4941493"/>
              <a:ext cx="3884461" cy="35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主責機關籌組領域資料標準工作圈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228528" y="5598584"/>
              <a:ext cx="3884461" cy="35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領導相關機關研擬資料標準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745064" y="4583241"/>
              <a:ext cx="585926" cy="35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</a:p>
          </p:txBody>
        </p:sp>
      </p:grp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84726"/>
              </p:ext>
            </p:extLst>
          </p:nvPr>
        </p:nvGraphicFramePr>
        <p:xfrm>
          <a:off x="4971400" y="2148787"/>
          <a:ext cx="3885311" cy="28296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7687"/>
                <a:gridCol w="2017624"/>
              </a:tblGrid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成員組成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</a:tr>
              <a:tr h="1055391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主責機關代表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協調確認領域主責機關，逐步訂定各領域標準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文件標準</a:t>
                      </a:r>
                      <a:endParaRPr lang="en-US" altLang="zh-TW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</a:tr>
              <a:tr h="1419325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主責機關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相關機關代表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產學研相關代表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標準制度專家學者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研擬領域資料標準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領導業管領域工作圈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 bwMode="auto">
          <a:xfrm>
            <a:off x="529823" y="3539158"/>
            <a:ext cx="8432079" cy="254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矩形 5"/>
          <p:cNvSpPr/>
          <p:nvPr/>
        </p:nvSpPr>
        <p:spPr>
          <a:xfrm>
            <a:off x="1643238" y="2111942"/>
            <a:ext cx="2387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</a:t>
            </a:r>
            <a:r>
              <a:rPr lang="en-US" altLang="zh-TW" baseline="3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小組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數位國家分組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21157" y="779811"/>
            <a:ext cx="7699984" cy="271749"/>
          </a:xfrm>
        </p:spPr>
        <p:txBody>
          <a:bodyPr/>
          <a:lstStyle/>
          <a:p>
            <a:pPr algn="l"/>
            <a:r>
              <a:rPr lang="zh-TW" altLang="en-US" sz="1300" dirty="0"/>
              <a:t>開放知識</a:t>
            </a:r>
            <a:r>
              <a:rPr lang="zh-TW" altLang="en-US" sz="1300" dirty="0" smtClean="0"/>
              <a:t>基金會全球</a:t>
            </a:r>
            <a:r>
              <a:rPr lang="zh-TW" altLang="en-US" sz="1300" dirty="0"/>
              <a:t>資料開放</a:t>
            </a:r>
            <a:r>
              <a:rPr lang="zh-TW" altLang="en-US" sz="1300" dirty="0" smtClean="0"/>
              <a:t>指標</a:t>
            </a:r>
            <a:r>
              <a:rPr lang="en-US" altLang="zh-TW" sz="1300" dirty="0" smtClean="0"/>
              <a:t>(Global Open Data Index )</a:t>
            </a:r>
            <a:r>
              <a:rPr lang="zh-TW" altLang="en-US" sz="1300" dirty="0" smtClean="0"/>
              <a:t>評比我國結果概況</a:t>
            </a:r>
            <a:endParaRPr lang="zh-TW" altLang="en-US" sz="1300" dirty="0"/>
          </a:p>
        </p:txBody>
      </p:sp>
      <p:pic>
        <p:nvPicPr>
          <p:cNvPr id="7" name="Picture 2" descr="https://avatars3.githubusercontent.com/u/304263?v=3&amp;s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56" y="753642"/>
            <a:ext cx="299415" cy="2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467457" y="71994"/>
            <a:ext cx="8229600" cy="6489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  <a:cs typeface="華康龍門石碑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  <a:cs typeface="華康龍門石碑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  <a:cs typeface="華康龍門石碑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  <a:cs typeface="華康龍門石碑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新細明體" charset="-120"/>
                <a:ea typeface="華康龍門石碑" pitchFamily="65" charset="-120"/>
              </a:defRPr>
            </a:lvl9pPr>
          </a:lstStyle>
          <a:p>
            <a:r>
              <a:rPr lang="zh-TW" altLang="en-US" sz="3600" kern="0" dirty="0" smtClean="0"/>
              <a:t>我國政府資料開放國際評比</a:t>
            </a:r>
            <a:endParaRPr lang="zh-TW" altLang="en-US" sz="3600" strike="dblStrike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69749"/>
              </p:ext>
            </p:extLst>
          </p:nvPr>
        </p:nvGraphicFramePr>
        <p:xfrm>
          <a:off x="548641" y="1058015"/>
          <a:ext cx="7955278" cy="53956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80087"/>
                <a:gridCol w="1542464"/>
                <a:gridCol w="820839"/>
                <a:gridCol w="716582"/>
                <a:gridCol w="747653"/>
                <a:gridCol w="747653"/>
              </a:tblGrid>
              <a:tr h="251927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開放資料指標項目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385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英文名稱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中文名稱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2016/2017</a:t>
                      </a:r>
                      <a:endParaRPr lang="en-US" altLang="zh-TW" sz="11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</a:t>
                      </a:r>
                      <a:r>
                        <a:rPr lang="en-US" altLang="zh-TW" sz="1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100" b="1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</a:t>
                      </a: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</a:t>
                      </a: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整體評比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Government Budget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政府預算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National Statistics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國家統計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Procurement (2015</a:t>
                      </a:r>
                      <a:r>
                        <a:rPr lang="zh-TW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</a:t>
                      </a: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政府採購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National Laws (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本次更名</a:t>
                      </a:r>
                      <a:r>
                        <a:rPr lang="zh-TW" sz="1000" b="1" kern="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，前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次為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Legislation)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  <a:r>
                        <a:rPr lang="zh-TW" sz="105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法律</a:t>
                      </a:r>
                      <a:r>
                        <a:rPr lang="en-US" sz="105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5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法律規範</a:t>
                      </a:r>
                      <a:r>
                        <a:rPr lang="en-US" sz="105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5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Administrative Boundaries (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本次新增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行政邊界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Draft Legislation (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本次新增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法規草案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 Quality (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本次更名</a:t>
                      </a:r>
                      <a:r>
                        <a:rPr lang="zh-TW" sz="1000" b="1" kern="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，前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次為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Pollutant Emissions)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空氣</a:t>
                      </a:r>
                      <a:r>
                        <a:rPr lang="zh-TW" sz="105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</a:t>
                      </a:r>
                      <a:r>
                        <a:rPr lang="en-US" sz="105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汙染排放</a:t>
                      </a:r>
                      <a:r>
                        <a:rPr lang="en-US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National Maps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地理圖資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Weather forecast (2015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新增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天氣預報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Company Register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公司登記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Election Results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選舉結果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315671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Locations (2015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年更名，前為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Postcodes / </a:t>
                      </a:r>
                      <a:r>
                        <a:rPr lang="en-US" sz="1000" b="1" kern="0" dirty="0" err="1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Zipcodes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位置</a:t>
                      </a:r>
                      <a:r>
                        <a:rPr lang="zh-TW" sz="105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  <a:r>
                        <a:rPr lang="en-US" sz="105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郵遞區號</a:t>
                      </a:r>
                      <a:r>
                        <a:rPr lang="en-US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Water Quality (2015</a:t>
                      </a:r>
                      <a:r>
                        <a:rPr lang="zh-TW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新增</a:t>
                      </a: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水質</a:t>
                      </a:r>
                      <a:endParaRPr lang="zh-TW" sz="105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Government Spending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政府支出</a:t>
                      </a:r>
                      <a:endParaRPr lang="zh-TW" sz="105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Land Ownership (2015</a:t>
                      </a:r>
                      <a:r>
                        <a:rPr lang="zh-TW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</a:t>
                      </a: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土地所有權</a:t>
                      </a:r>
                      <a:endParaRPr lang="zh-TW" sz="1050" b="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Transport Timetables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交通時刻</a:t>
                      </a:r>
                      <a:endParaRPr lang="zh-TW" sz="10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取消評</a:t>
                      </a:r>
                      <a:r>
                        <a:rPr lang="zh-TW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取消評</a:t>
                      </a: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  <a:tr h="251927">
                <a:tc>
                  <a:txBody>
                    <a:bodyPr/>
                    <a:lstStyle/>
                    <a:p>
                      <a:pPr marL="0" indent="92075" algn="l" defTabSz="844083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Health performance (2015</a:t>
                      </a:r>
                      <a:r>
                        <a:rPr lang="zh-TW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</a:t>
                      </a: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健康效能</a:t>
                      </a:r>
                      <a:endParaRPr lang="zh-TW" sz="105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取消評</a:t>
                      </a:r>
                      <a:r>
                        <a:rPr lang="zh-TW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取消評</a:t>
                      </a:r>
                      <a:r>
                        <a:rPr lang="zh-TW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715" marR="11715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665635" y="3894247"/>
            <a:ext cx="3962399" cy="2811455"/>
            <a:chOff x="3507464" y="3110476"/>
            <a:chExt cx="3962399" cy="281145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767" y="3337440"/>
              <a:ext cx="3389096" cy="258449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464" y="3487440"/>
              <a:ext cx="1365391" cy="168235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496007" y="3110476"/>
              <a:ext cx="20789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後續</a:t>
              </a:r>
              <a:r>
                <a:rPr lang="en-US" altLang="zh-TW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/>
              </a:r>
              <a:br>
                <a:rPr lang="en-US" altLang="zh-TW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</a:br>
              <a:r>
                <a:rPr lang="zh-TW" altLang="en-US" sz="3600" dirty="0" smtClean="0">
                  <a:solidFill>
                    <a:srgbClr val="714203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推動重點</a:t>
              </a:r>
              <a:endParaRPr kumimoji="0" lang="zh-CN" altLang="en-US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  <a:reflection blurRad="6350" stA="27000" endPos="40000" dir="5400000" sy="-10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563127" y="1261760"/>
            <a:ext cx="3888927" cy="2791737"/>
            <a:chOff x="752702" y="910408"/>
            <a:chExt cx="3888927" cy="27917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02" y="910408"/>
              <a:ext cx="3888927" cy="2791737"/>
            </a:xfrm>
            <a:prstGeom prst="rect">
              <a:avLst/>
            </a:prstGeom>
          </p:spPr>
        </p:pic>
        <p:grpSp>
          <p:nvGrpSpPr>
            <p:cNvPr id="3" name="群組 2"/>
            <p:cNvGrpSpPr/>
            <p:nvPr/>
          </p:nvGrpSpPr>
          <p:grpSpPr>
            <a:xfrm>
              <a:off x="1184750" y="959624"/>
              <a:ext cx="2779507" cy="1990811"/>
              <a:chOff x="1184750" y="959624"/>
              <a:chExt cx="2779507" cy="199081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4750" y="1268078"/>
                <a:ext cx="1365391" cy="168235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210768" y="959624"/>
                <a:ext cx="1753489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lvl="0" algn="ctr">
                  <a:defRPr/>
                </a:pPr>
                <a:r>
                  <a:rPr lang="zh-TW" altLang="en-US" sz="3600" dirty="0" smtClean="0">
                    <a:solidFill>
                      <a:srgbClr val="9BBB59">
                        <a:lumMod val="50000"/>
                      </a:srgbClr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  <a:reflection blurRad="6350" stA="27000" endPos="40000" dir="5400000" sy="-100000" algn="bl" rotWithShape="0"/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推動</a:t>
                </a:r>
                <a:endParaRPr lang="en-US" altLang="zh-TW" sz="3600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lvl="0" algn="ctr">
                  <a:defRPr/>
                </a:pPr>
                <a:r>
                  <a:rPr lang="zh-TW" altLang="en-US" sz="3600" dirty="0" smtClean="0">
                    <a:solidFill>
                      <a:srgbClr val="9BBB59">
                        <a:lumMod val="50000"/>
                      </a:srgbClr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  <a:reflection blurRad="6350" stA="27000" endPos="40000" dir="5400000" sy="-100000" algn="bl" rotWithShape="0"/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現況</a:t>
                </a:r>
                <a:endParaRPr lang="zh-TW" altLang="en-US" sz="3600" dirty="0">
                  <a:solidFill>
                    <a:srgbClr val="9BBB59">
                      <a:lumMod val="50000"/>
                    </a:srgb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  <a:reflection blurRad="6350" stA="27000" endPos="40000" dir="5400000" sy="-100000" algn="bl" rotWithShape="0"/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標題 6"/>
          <p:cNvSpPr txBox="1">
            <a:spLocks/>
          </p:cNvSpPr>
          <p:nvPr/>
        </p:nvSpPr>
        <p:spPr>
          <a:xfrm>
            <a:off x="954630" y="43773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3600" kern="0" dirty="0" smtClean="0"/>
              <a:t>大 綱</a:t>
            </a:r>
            <a:endParaRPr lang="zh-TW" altLang="en-US" sz="3600" kern="0" dirty="0"/>
          </a:p>
        </p:txBody>
      </p:sp>
      <p:sp>
        <p:nvSpPr>
          <p:cNvPr id="14" name="向右箭號 13"/>
          <p:cNvSpPr/>
          <p:nvPr/>
        </p:nvSpPr>
        <p:spPr bwMode="auto">
          <a:xfrm>
            <a:off x="2138289" y="4757452"/>
            <a:ext cx="566057" cy="503215"/>
          </a:xfrm>
          <a:prstGeom prst="rightArrow">
            <a:avLst/>
          </a:prstGeom>
          <a:gradFill rotWithShape="1">
            <a:gsLst>
              <a:gs pos="0">
                <a:srgbClr val="D9D9FF">
                  <a:gamma/>
                  <a:shade val="85882"/>
                  <a:invGamma/>
                </a:srgbClr>
              </a:gs>
              <a:gs pos="100000">
                <a:srgbClr val="D9D9FF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D9D9FF">
                <a:gamma/>
                <a:shade val="60000"/>
                <a:invGamma/>
              </a:srgbClr>
            </a:prstShdw>
          </a:effectLst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8121-F24B-46B3-8742-A5105681331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後續推動重點</a:t>
            </a:r>
            <a:endParaRPr lang="zh-TW" altLang="en-US" sz="36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062393"/>
              </p:ext>
            </p:extLst>
          </p:nvPr>
        </p:nvGraphicFramePr>
        <p:xfrm>
          <a:off x="467457" y="754741"/>
          <a:ext cx="8081457" cy="567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C06B-530C-47BA-9ABF-3D8330D0503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91881" y="1835111"/>
            <a:ext cx="5107608" cy="163275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 b="0" kern="0" smtClean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89961" y="1933043"/>
            <a:ext cx="52493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/>
                <a:ea typeface="微軟正黑體"/>
              </a:rPr>
              <a:t>重點工作：</a:t>
            </a:r>
            <a:endParaRPr lang="en-US" altLang="zh-TW" sz="200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zh-TW" altLang="en-US" sz="165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組成專家顧問團，進行縣市觀察，提供諮詢服務</a:t>
            </a:r>
            <a:endParaRPr lang="en-US" altLang="zh-TW" sz="165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zh-TW" altLang="en-US" sz="165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辦理教育訓練，提高公務人員與在地單位認知</a:t>
            </a:r>
            <a:endParaRPr lang="en-US" altLang="zh-TW" sz="165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zh-TW" altLang="en-US" sz="165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推動地方政府與業者</a:t>
            </a:r>
            <a:r>
              <a:rPr lang="zh-TW" altLang="en-US" sz="1650" b="0" dirty="0">
                <a:solidFill>
                  <a:prstClr val="black"/>
                </a:solidFill>
                <a:latin typeface="微軟正黑體"/>
                <a:ea typeface="微軟正黑體"/>
              </a:rPr>
              <a:t>合作，建立</a:t>
            </a:r>
            <a:r>
              <a:rPr lang="zh-TW" altLang="en-US" sz="165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地方型應用示範案</a:t>
            </a:r>
            <a:endParaRPr lang="en-US" altLang="zh-TW" sz="165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zh-TW" altLang="en-US" sz="165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與地方政府及社群合作舉辦</a:t>
            </a:r>
            <a:r>
              <a:rPr lang="zh-TW" altLang="en-US" sz="1650" b="0" dirty="0">
                <a:solidFill>
                  <a:prstClr val="black"/>
                </a:solidFill>
                <a:latin typeface="微軟正黑體"/>
                <a:ea typeface="微軟正黑體"/>
              </a:rPr>
              <a:t>地方黑客松</a:t>
            </a:r>
            <a:endParaRPr lang="en-US" altLang="zh-TW" sz="165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3246" y="770659"/>
            <a:ext cx="828119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經濟部</a:t>
            </a:r>
            <a:r>
              <a:rPr lang="zh-TW" altLang="en-US" sz="1800" b="0" dirty="0">
                <a:solidFill>
                  <a:prstClr val="black"/>
                </a:solidFill>
                <a:latin typeface="微軟正黑體"/>
                <a:ea typeface="微軟正黑體"/>
              </a:rPr>
              <a:t>工業局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自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105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年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8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月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8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日起啟動「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/>
                <a:ea typeface="微軟正黑體"/>
              </a:rPr>
              <a:t>加速地方政府開放資料與應用加值計畫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」，目標提升</a:t>
            </a:r>
            <a:r>
              <a:rPr lang="zh-TW" altLang="en-US" sz="1800" b="0" dirty="0">
                <a:solidFill>
                  <a:prstClr val="black"/>
                </a:solidFill>
                <a:latin typeface="微軟正黑體"/>
                <a:ea typeface="微軟正黑體"/>
              </a:rPr>
              <a:t>地方政府開放資料集數量、品質，鼓勵民間運用資料發揮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創意，</a:t>
            </a:r>
            <a:r>
              <a:rPr lang="zh-TW" altLang="en-US" sz="1800" b="0" dirty="0">
                <a:solidFill>
                  <a:prstClr val="black"/>
                </a:solidFill>
                <a:latin typeface="微軟正黑體"/>
                <a:ea typeface="微軟正黑體"/>
              </a:rPr>
              <a:t>並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透過建立地方應用</a:t>
            </a:r>
            <a:r>
              <a:rPr lang="zh-TW" altLang="en-US" sz="1800" b="0" dirty="0">
                <a:solidFill>
                  <a:prstClr val="black"/>
                </a:solidFill>
                <a:latin typeface="微軟正黑體"/>
                <a:ea typeface="微軟正黑體"/>
              </a:rPr>
              <a:t>示範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案，</a:t>
            </a:r>
            <a:r>
              <a:rPr lang="zh-TW" altLang="en-US" sz="1800" b="0" dirty="0">
                <a:solidFill>
                  <a:prstClr val="black"/>
                </a:solidFill>
                <a:latin typeface="微軟正黑體"/>
                <a:ea typeface="微軟正黑體"/>
              </a:rPr>
              <a:t>形成地方政府、社群與民間企業合作之示範模式</a:t>
            </a: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。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82814" y="1767583"/>
            <a:ext cx="2837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/>
                <a:ea typeface="微軟正黑體"/>
              </a:rPr>
              <a:t>資料</a:t>
            </a:r>
            <a:r>
              <a:rPr lang="zh-TW" altLang="en-US" sz="1800" dirty="0">
                <a:solidFill>
                  <a:prstClr val="black"/>
                </a:solidFill>
                <a:latin typeface="微軟正黑體"/>
                <a:ea typeface="微軟正黑體"/>
              </a:rPr>
              <a:t>面問題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該開放</a:t>
            </a:r>
            <a:r>
              <a:rPr lang="zh-TW" altLang="en-US" sz="1600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何種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1600" b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800" b="0" dirty="0">
                <a:solidFill>
                  <a:prstClr val="black"/>
                </a:solidFill>
                <a:latin typeface="微軟正黑體"/>
                <a:ea typeface="微軟正黑體"/>
              </a:rPr>
              <a:t> 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無資料整備能力人員</a:t>
            </a:r>
            <a:r>
              <a:rPr lang="en-US" altLang="zh-TW" sz="16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應用</a:t>
            </a:r>
            <a:r>
              <a:rPr lang="zh-TW" altLang="en-US" sz="1800" dirty="0">
                <a:solidFill>
                  <a:prstClr val="black"/>
                </a:solidFill>
                <a:latin typeface="微軟正黑體"/>
                <a:ea typeface="微軟正黑體"/>
              </a:rPr>
              <a:t>面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/>
                <a:ea typeface="微軟正黑體"/>
              </a:rPr>
              <a:t>問題</a:t>
            </a:r>
            <a:r>
              <a:rPr lang="en-US" altLang="zh-TW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缺乏產業、社群合作管道</a:t>
            </a:r>
            <a:endParaRPr lang="en-US" altLang="zh-TW" sz="160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</a:t>
            </a:r>
            <a:r>
              <a:rPr lang="zh-TW" altLang="en-US" sz="16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無可說明之應用案例</a:t>
            </a:r>
            <a:endParaRPr lang="en-US" altLang="zh-TW" sz="160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8" y="2141846"/>
            <a:ext cx="281333" cy="18298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40" y="2432524"/>
            <a:ext cx="254809" cy="16573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98" y="2982982"/>
            <a:ext cx="254809" cy="165736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04" y="3241168"/>
            <a:ext cx="254809" cy="165736"/>
          </a:xfrm>
          <a:prstGeom prst="rect">
            <a:avLst/>
          </a:prstGeom>
        </p:spPr>
      </p:pic>
      <p:sp>
        <p:nvSpPr>
          <p:cNvPr id="37" name="向右箭號 36"/>
          <p:cNvSpPr/>
          <p:nvPr/>
        </p:nvSpPr>
        <p:spPr bwMode="auto">
          <a:xfrm>
            <a:off x="3076272" y="2432524"/>
            <a:ext cx="413688" cy="372343"/>
          </a:xfrm>
          <a:prstGeom prst="rightArrow">
            <a:avLst/>
          </a:prstGeom>
          <a:solidFill>
            <a:srgbClr val="9BBB59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3" name="AutoShape 13"/>
          <p:cNvSpPr>
            <a:spLocks noChangeArrowheads="1"/>
          </p:cNvSpPr>
          <p:nvPr/>
        </p:nvSpPr>
        <p:spPr bwMode="blackGray">
          <a:xfrm>
            <a:off x="1533832" y="4884319"/>
            <a:ext cx="7350866" cy="1486001"/>
          </a:xfrm>
          <a:prstGeom prst="bevel">
            <a:avLst>
              <a:gd name="adj" fmla="val 5949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/>
          <a:lstStyle/>
          <a:p>
            <a:pPr>
              <a:defRPr/>
            </a:pPr>
            <a:r>
              <a:rPr lang="zh-TW" altLang="en-US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針對地方推動程度、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需求，辦理臺北、高雄、臺南、苗栗、彰化</a:t>
            </a:r>
            <a:r>
              <a:rPr lang="en-US" altLang="zh-TW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場次教育訓練，共</a:t>
            </a:r>
            <a:r>
              <a:rPr lang="en-US" altLang="zh-TW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312</a:t>
            </a:r>
            <a:r>
              <a:rPr lang="zh-TW" altLang="en-US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人次參與，平均滿意度</a:t>
            </a:r>
            <a:r>
              <a:rPr lang="en-US" altLang="zh-TW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以上，並透過活動，蒐集</a:t>
            </a:r>
            <a:r>
              <a:rPr lang="en-US" altLang="zh-TW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156</a:t>
            </a:r>
            <a:r>
              <a:rPr lang="zh-TW" altLang="en-US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筆公部門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建議開放</a:t>
            </a:r>
            <a:r>
              <a:rPr lang="zh-TW" altLang="en-US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項目，後續將與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專家討論</a:t>
            </a:r>
            <a:r>
              <a:rPr lang="zh-TW" altLang="en-US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運用方式，作為下階段潛在推廣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項目。</a:t>
            </a:r>
            <a:endParaRPr lang="zh-TW" altLang="en-US" sz="2000" b="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blackGray">
          <a:xfrm>
            <a:off x="1533833" y="3569783"/>
            <a:ext cx="7350866" cy="1314536"/>
          </a:xfrm>
          <a:prstGeom prst="bevel">
            <a:avLst>
              <a:gd name="adj" fmla="val 5949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>
              <a:defRPr/>
            </a:pPr>
            <a:r>
              <a:rPr lang="zh-TW" altLang="en-US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籌組民間專家顧問團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en-US" altLang="zh-TW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縣市開放資料推動</a:t>
            </a:r>
            <a:r>
              <a:rPr lang="zh-TW" altLang="en-US" sz="2000" b="0" u="sng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機關、機制</a:t>
            </a:r>
            <a:r>
              <a:rPr lang="zh-TW" altLang="en-US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與現況觀察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，協助</a:t>
            </a:r>
            <a:r>
              <a:rPr lang="en-US" altLang="zh-TW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項常見</a:t>
            </a:r>
            <a:r>
              <a:rPr lang="zh-TW" altLang="en-US" sz="2000" b="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問題解答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，並</a:t>
            </a:r>
            <a:r>
              <a:rPr lang="zh-TW" altLang="en-US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研擬</a:t>
            </a:r>
            <a:r>
              <a:rPr lang="en-US" altLang="zh-TW" sz="2000" b="0" u="sng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2000" b="0" u="sng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項共通性資料集清單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及欄位建議，供地方政府參考，預計</a:t>
            </a:r>
            <a:r>
              <a:rPr lang="en-US" altLang="zh-TW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7-9</a:t>
            </a:r>
            <a:r>
              <a:rPr lang="zh-TW" altLang="en-US" sz="2000" b="0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月推動開放。</a:t>
            </a:r>
            <a:endParaRPr lang="en-US" altLang="zh-TW" sz="2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95546" y="3807349"/>
            <a:ext cx="698195" cy="738777"/>
            <a:chOff x="392947" y="1204514"/>
            <a:chExt cx="870823" cy="921439"/>
          </a:xfrm>
        </p:grpSpPr>
        <p:sp>
          <p:nvSpPr>
            <p:cNvPr id="16" name="橢圓 15"/>
            <p:cNvSpPr/>
            <p:nvPr/>
          </p:nvSpPr>
          <p:spPr>
            <a:xfrm>
              <a:off x="392947" y="1288110"/>
              <a:ext cx="837843" cy="83784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sz="1800" b="0" kern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 flipH="1">
              <a:off x="904343" y="1204514"/>
              <a:ext cx="181565" cy="199722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  <p:cxnSp>
          <p:nvCxnSpPr>
            <p:cNvPr id="18" name="直線接點 17"/>
            <p:cNvCxnSpPr/>
            <p:nvPr/>
          </p:nvCxnSpPr>
          <p:spPr>
            <a:xfrm flipH="1">
              <a:off x="880666" y="1219454"/>
              <a:ext cx="383104" cy="397277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</p:grpSp>
      <p:sp>
        <p:nvSpPr>
          <p:cNvPr id="19" name="矩形 18"/>
          <p:cNvSpPr/>
          <p:nvPr/>
        </p:nvSpPr>
        <p:spPr>
          <a:xfrm>
            <a:off x="120821" y="389324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專家顧問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諮詢服務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89765" y="5234912"/>
            <a:ext cx="698195" cy="738777"/>
            <a:chOff x="392947" y="1204514"/>
            <a:chExt cx="870823" cy="921439"/>
          </a:xfrm>
        </p:grpSpPr>
        <p:sp>
          <p:nvSpPr>
            <p:cNvPr id="21" name="橢圓 20"/>
            <p:cNvSpPr/>
            <p:nvPr/>
          </p:nvSpPr>
          <p:spPr>
            <a:xfrm>
              <a:off x="392947" y="1288110"/>
              <a:ext cx="837843" cy="83784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sz="1800" b="0" kern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904343" y="1204514"/>
              <a:ext cx="181565" cy="199722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  <p:cxnSp>
          <p:nvCxnSpPr>
            <p:cNvPr id="23" name="直線接點 22"/>
            <p:cNvCxnSpPr/>
            <p:nvPr/>
          </p:nvCxnSpPr>
          <p:spPr>
            <a:xfrm flipH="1">
              <a:off x="880666" y="1219454"/>
              <a:ext cx="383104" cy="397277"/>
            </a:xfrm>
            <a:prstGeom prst="line">
              <a:avLst/>
            </a:prstGeom>
            <a:noFill/>
            <a:ln w="25400" cap="flat" cmpd="sng" algn="ctr">
              <a:solidFill>
                <a:srgbClr val="FFC900"/>
              </a:solidFill>
              <a:prstDash val="solid"/>
            </a:ln>
            <a:effectLst/>
          </p:spPr>
        </p:cxnSp>
      </p:grpSp>
      <p:sp>
        <p:nvSpPr>
          <p:cNvPr id="24" name="矩形 23"/>
          <p:cNvSpPr/>
          <p:nvPr/>
        </p:nvSpPr>
        <p:spPr>
          <a:xfrm>
            <a:off x="169463" y="544226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6"/>
          <p:cNvSpPr txBox="1">
            <a:spLocks/>
          </p:cNvSpPr>
          <p:nvPr/>
        </p:nvSpPr>
        <p:spPr>
          <a:xfrm>
            <a:off x="827088" y="188913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3200" kern="0" dirty="0">
                <a:solidFill>
                  <a:prstClr val="black"/>
                </a:solidFill>
              </a:rPr>
              <a:t>帶動地方</a:t>
            </a:r>
            <a:r>
              <a:rPr lang="zh-TW" altLang="en-US" sz="3200" kern="0" dirty="0" smtClean="0">
                <a:solidFill>
                  <a:prstClr val="black"/>
                </a:solidFill>
              </a:rPr>
              <a:t>擴大政府推動資料開放 </a:t>
            </a:r>
            <a:r>
              <a:rPr lang="en-US" altLang="zh-TW" sz="2800" kern="0" dirty="0" smtClean="0">
                <a:solidFill>
                  <a:prstClr val="black"/>
                </a:solidFill>
              </a:rPr>
              <a:t>(1/4)</a:t>
            </a:r>
            <a:endParaRPr lang="zh-TW" altLang="en-US" sz="2800" kern="0" dirty="0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8121-F24B-46B3-8742-A5105681331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Font typeface="Wingdings" panose="05000000000000000000" pitchFamily="2" charset="2"/>
          <a:buChar char="ü"/>
          <a:defRPr sz="18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空白簡報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空白簡報">
      <a:majorFont>
        <a:latin typeface="新細明體"/>
        <a:ea typeface="華康龍門石碑"/>
        <a:cs typeface=""/>
      </a:majorFont>
      <a:minorFont>
        <a:latin typeface="新細明體"/>
        <a:ea typeface="華康龍門石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D9D9FF">
                <a:gamma/>
                <a:shade val="85882"/>
                <a:invGamma/>
              </a:srgbClr>
            </a:gs>
            <a:gs pos="100000">
              <a:srgbClr val="D9D9FF"/>
            </a:gs>
          </a:gsLst>
          <a:lin ang="0" scaled="1"/>
        </a:gradFill>
        <a:ln w="9525">
          <a:noFill/>
          <a:round/>
          <a:headEnd/>
          <a:tailEnd/>
        </a:ln>
        <a:effectLst>
          <a:prstShdw prst="shdw17" dist="17961" dir="2700000">
            <a:srgbClr val="D9D9FF">
              <a:gamma/>
              <a:shade val="60000"/>
              <a:invGamma/>
            </a:srgbClr>
          </a:prstShdw>
        </a:effectLst>
      </a:spPr>
      <a:bodyPr wrap="none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Font typeface="Wingdings" panose="05000000000000000000" pitchFamily="2" charset="2"/>
          <a:buChar char="ü"/>
          <a:defRPr sz="18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Font typeface="Wingdings" panose="05000000000000000000" pitchFamily="2" charset="2"/>
          <a:buChar char="ü"/>
          <a:defRPr sz="18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DC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Font typeface="Wingdings" panose="05000000000000000000" pitchFamily="2" charset="2"/>
          <a:buChar char="ü"/>
          <a:defRPr sz="18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DC佈景主題1" id="{98ED4D77-8C3F-45EF-A381-6F172BBEE0ED}" vid="{CAFD6EEC-752B-453A-8FB7-971A1462896E}"/>
    </a:ext>
  </a:extLst>
</a:theme>
</file>

<file path=ppt/theme/theme6.xml><?xml version="1.0" encoding="utf-8"?>
<a:theme xmlns:a="http://schemas.openxmlformats.org/drawingml/2006/main" name="4_空白簡報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空白簡報">
      <a:majorFont>
        <a:latin typeface="新細明體"/>
        <a:ea typeface="華康龍門石碑"/>
        <a:cs typeface=""/>
      </a:majorFont>
      <a:minorFont>
        <a:latin typeface="新細明體"/>
        <a:ea typeface="華康龍門石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D9D9FF">
                <a:gamma/>
                <a:shade val="85882"/>
                <a:invGamma/>
              </a:srgbClr>
            </a:gs>
            <a:gs pos="100000">
              <a:srgbClr val="D9D9FF"/>
            </a:gs>
          </a:gsLst>
          <a:lin ang="0" scaled="1"/>
        </a:gradFill>
        <a:ln w="9525">
          <a:noFill/>
          <a:round/>
          <a:headEnd/>
          <a:tailEnd/>
        </a:ln>
        <a:effectLst>
          <a:prstShdw prst="shdw17" dist="17961" dir="2700000">
            <a:srgbClr val="D9D9FF">
              <a:gamma/>
              <a:shade val="60000"/>
              <a:invGamma/>
            </a:srgbClr>
          </a:prstShdw>
        </a:effectLst>
      </a:spPr>
      <a:bodyPr wrap="none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138084</TotalTime>
  <Words>2090</Words>
  <Application>Microsoft Office PowerPoint</Application>
  <PresentationFormat>如螢幕大小 (4:3)</PresentationFormat>
  <Paragraphs>376</Paragraphs>
  <Slides>19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Arial Unicode MS</vt:lpstr>
      <vt:lpstr>文鼎新粗黑</vt:lpstr>
      <vt:lpstr>華康龍門石碑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3_空白簡報</vt:lpstr>
      <vt:lpstr>1_自訂設計</vt:lpstr>
      <vt:lpstr>2_自訂設計</vt:lpstr>
      <vt:lpstr>NDC佈景主題1</vt:lpstr>
      <vt:lpstr>4_空白簡報</vt:lpstr>
      <vt:lpstr>PowerPoint 簡報</vt:lpstr>
      <vt:lpstr>PowerPoint 簡報</vt:lpstr>
      <vt:lpstr>推動現況</vt:lpstr>
      <vt:lpstr>訂定二級機關資料開放諮詢小組運作指引</vt:lpstr>
      <vt:lpstr>建立跨部會資料標準研訂機制</vt:lpstr>
      <vt:lpstr>開放知識基金會全球資料開放指標(Global Open Data Index )評比我國結果概況</vt:lpstr>
      <vt:lpstr>PowerPoint 簡報</vt:lpstr>
      <vt:lpstr>後續推動重點</vt:lpstr>
      <vt:lpstr>PowerPoint 簡報</vt:lpstr>
      <vt:lpstr>PowerPoint 簡報</vt:lpstr>
      <vt:lpstr>PowerPoint 簡報</vt:lpstr>
      <vt:lpstr>PowerPoint 簡報</vt:lpstr>
      <vt:lpstr>建立政府資料品質提升運作機制 (1/2)</vt:lpstr>
      <vt:lpstr>建立政府資料品質提升運作機制 (2/2)</vt:lpstr>
      <vt:lpstr>建立政府資料開放優質標章暨深化應用獎勵措施</vt:lpstr>
      <vt:lpstr>訂定共通性應用程式介面規範 (1/2)</vt:lpstr>
      <vt:lpstr>訂定共通性應用程式介面規範 (2/2)</vt:lpstr>
      <vt:lpstr>修正政府資料開放相關規範 </vt:lpstr>
      <vt:lpstr>簡報完畢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政府資料開放推動現況 及後續推動做法</dc:title>
  <dc:creator>cslin@ndc.gov.tw</dc:creator>
  <cp:lastModifiedBy>黃淑妮</cp:lastModifiedBy>
  <cp:revision>14157</cp:revision>
  <cp:lastPrinted>2017-06-30T00:16:57Z</cp:lastPrinted>
  <dcterms:created xsi:type="dcterms:W3CDTF">2004-09-06T05:51:23Z</dcterms:created>
  <dcterms:modified xsi:type="dcterms:W3CDTF">2017-07-03T03:41:05Z</dcterms:modified>
</cp:coreProperties>
</file>